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6858000" cx="12191675"/>
  <p:notesSz cx="6858000" cy="9144000"/>
  <p:embeddedFontLst>
    <p:embeddedFont>
      <p:font typeface="Libre Franklin"/>
      <p:regular r:id="rId16"/>
      <p:bold r:id="rId17"/>
      <p:italic r:id="rId18"/>
      <p:boldItalic r:id="rId19"/>
    </p:embeddedFont>
    <p:embeddedFont>
      <p:font typeface="Garamond"/>
      <p:regular r:id="rId20"/>
      <p:bold r:id="rId21"/>
      <p:italic r:id="rId22"/>
      <p:boldItalic r:id="rId23"/>
    </p:embeddedFont>
    <p:embeddedFont>
      <p:font typeface="Constantia"/>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Garamond-regular.fntdata"/><Relationship Id="rId22" Type="http://schemas.openxmlformats.org/officeDocument/2006/relationships/font" Target="fonts/Garamond-italic.fntdata"/><Relationship Id="rId21" Type="http://schemas.openxmlformats.org/officeDocument/2006/relationships/font" Target="fonts/Garamond-bold.fntdata"/><Relationship Id="rId24" Type="http://schemas.openxmlformats.org/officeDocument/2006/relationships/font" Target="fonts/Constantia-regular.fntdata"/><Relationship Id="rId23" Type="http://schemas.openxmlformats.org/officeDocument/2006/relationships/font" Target="fonts/Garamond-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Constantia-italic.fntdata"/><Relationship Id="rId25" Type="http://schemas.openxmlformats.org/officeDocument/2006/relationships/font" Target="fonts/Constantia-bold.fntdata"/><Relationship Id="rId27" Type="http://schemas.openxmlformats.org/officeDocument/2006/relationships/font" Target="fonts/Constantia-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LibreFranklin-bold.fntdata"/><Relationship Id="rId16" Type="http://schemas.openxmlformats.org/officeDocument/2006/relationships/font" Target="fonts/LibreFranklin-regular.fntdata"/><Relationship Id="rId19" Type="http://schemas.openxmlformats.org/officeDocument/2006/relationships/font" Target="fonts/LibreFranklin-boldItalic.fntdata"/><Relationship Id="rId18" Type="http://schemas.openxmlformats.org/officeDocument/2006/relationships/font" Target="fonts/LibreFranklin-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e6a39dd9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g3e6a39dd907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f9977934e5_0_2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f9977934e5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f9977934e5_0_1:notes"/>
          <p:cNvSpPr/>
          <p:nvPr>
            <p:ph idx="2" type="sldImg"/>
          </p:nvPr>
        </p:nvSpPr>
        <p:spPr>
          <a:xfrm>
            <a:off x="685873"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7" name="Google Shape;97;g3f9977934e5_0_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2000">
                <a:solidFill>
                  <a:srgbClr val="1E293B"/>
                </a:solidFill>
                <a:latin typeface="Georgia"/>
                <a:ea typeface="Georgia"/>
                <a:cs typeface="Georgia"/>
                <a:sym typeface="Georgia"/>
              </a:rPr>
              <a:t>Teenage sexual behaviour is </a:t>
            </a:r>
            <a:r>
              <a:rPr b="1" lang="en-US" sz="2000">
                <a:solidFill>
                  <a:srgbClr val="1E293B"/>
                </a:solidFill>
                <a:latin typeface="Georgia"/>
                <a:ea typeface="Georgia"/>
                <a:cs typeface="Georgia"/>
                <a:sym typeface="Georgia"/>
              </a:rPr>
              <a:t>not deviant but a standard behavioural characteristic </a:t>
            </a:r>
            <a:r>
              <a:rPr lang="en-US" sz="2000">
                <a:solidFill>
                  <a:srgbClr val="1E293B"/>
                </a:solidFill>
                <a:latin typeface="Georgia"/>
                <a:ea typeface="Georgia"/>
                <a:cs typeface="Georgia"/>
                <a:sym typeface="Georgia"/>
              </a:rPr>
              <a:t>of adolescence. </a:t>
            </a:r>
            <a:r>
              <a:rPr lang="en-US"/>
              <a:t>Research recommends a positive response</a:t>
            </a:r>
            <a:endParaRPr/>
          </a:p>
          <a:p>
            <a:pPr indent="0" lvl="0" marL="0" rtl="0" algn="l">
              <a:lnSpc>
                <a:spcPct val="115000"/>
              </a:lnSpc>
              <a:spcBef>
                <a:spcPts val="0"/>
              </a:spcBef>
              <a:spcAft>
                <a:spcPts val="0"/>
              </a:spcAft>
              <a:buClr>
                <a:schemeClr val="dk1"/>
              </a:buClr>
              <a:buSzPts val="1100"/>
              <a:buFont typeface="Arial"/>
              <a:buNone/>
            </a:pPr>
            <a:r>
              <a:rPr lang="en-US"/>
              <a:t>framework to this developmental dimension, that entails supporting young people</a:t>
            </a:r>
            <a:endParaRPr/>
          </a:p>
          <a:p>
            <a:pPr indent="0" lvl="0" marL="0" rtl="0" algn="l">
              <a:lnSpc>
                <a:spcPct val="115000"/>
              </a:lnSpc>
              <a:spcBef>
                <a:spcPts val="0"/>
              </a:spcBef>
              <a:spcAft>
                <a:spcPts val="0"/>
              </a:spcAft>
              <a:buClr>
                <a:schemeClr val="dk1"/>
              </a:buClr>
              <a:buSzPts val="1100"/>
              <a:buFont typeface="Arial"/>
              <a:buNone/>
            </a:pPr>
            <a:r>
              <a:rPr lang="en-US"/>
              <a:t>in recognising unhealthy influences around sexuality, understanding autonomy and</a:t>
            </a:r>
            <a:endParaRPr/>
          </a:p>
          <a:p>
            <a:pPr indent="0" lvl="0" marL="0" rtl="0" algn="l">
              <a:lnSpc>
                <a:spcPct val="115000"/>
              </a:lnSpc>
              <a:spcBef>
                <a:spcPts val="0"/>
              </a:spcBef>
              <a:spcAft>
                <a:spcPts val="0"/>
              </a:spcAft>
              <a:buClr>
                <a:schemeClr val="dk1"/>
              </a:buClr>
              <a:buSzPts val="1100"/>
              <a:buFont typeface="Arial"/>
              <a:buNone/>
            </a:pPr>
            <a:r>
              <a:rPr lang="en-US"/>
              <a:t>consent, and destigmatising curiosity about sex and romantic relationships.</a:t>
            </a:r>
            <a:endParaRPr/>
          </a:p>
          <a:p>
            <a:pPr indent="0" lvl="0" marL="0" rtl="0" algn="l">
              <a:spcBef>
                <a:spcPts val="0"/>
              </a:spcBef>
              <a:spcAft>
                <a:spcPts val="0"/>
              </a:spcAft>
              <a:buNone/>
            </a:pPr>
            <a:r>
              <a:t/>
            </a:r>
            <a:endParaRPr/>
          </a:p>
        </p:txBody>
      </p:sp>
      <p:sp>
        <p:nvSpPr>
          <p:cNvPr id="98" name="Google Shape;98;g3f9977934e5_0_1: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e6d73b255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g3e6d73b255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e6c0ec2c3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t>The asymmetrical application of POCSO Act,</a:t>
            </a:r>
            <a:endParaRPr/>
          </a:p>
          <a:p>
            <a:pPr indent="0" lvl="0" marL="0" rtl="0" algn="l">
              <a:lnSpc>
                <a:spcPct val="115000"/>
              </a:lnSpc>
              <a:spcBef>
                <a:spcPts val="0"/>
              </a:spcBef>
              <a:spcAft>
                <a:spcPts val="0"/>
              </a:spcAft>
              <a:buClr>
                <a:schemeClr val="dk1"/>
              </a:buClr>
              <a:buSzPts val="1100"/>
              <a:buFont typeface="Arial"/>
              <a:buNone/>
            </a:pPr>
            <a:r>
              <a:rPr lang="en-US"/>
              <a:t>branding males as “rapists”, and girls as passive victims also promotes</a:t>
            </a:r>
            <a:endParaRPr/>
          </a:p>
          <a:p>
            <a:pPr indent="0" lvl="0" marL="0" rtl="0" algn="l">
              <a:lnSpc>
                <a:spcPct val="115000"/>
              </a:lnSpc>
              <a:spcBef>
                <a:spcPts val="0"/>
              </a:spcBef>
              <a:spcAft>
                <a:spcPts val="0"/>
              </a:spcAft>
              <a:buNone/>
            </a:pPr>
            <a:r>
              <a:rPr lang="en-US"/>
              <a:t>harmful and stigmatising stereotypes. </a:t>
            </a:r>
            <a:r>
              <a:rPr lang="en-US">
                <a:solidFill>
                  <a:schemeClr val="dk1"/>
                </a:solidFill>
              </a:rPr>
              <a:t>Thus, the </a:t>
            </a:r>
            <a:r>
              <a:rPr b="1" lang="en-US">
                <a:solidFill>
                  <a:schemeClr val="dk1"/>
                </a:solidFill>
              </a:rPr>
              <a:t>needs and traits of older children in the area of sexuality and sexual</a:t>
            </a:r>
            <a:endParaRPr b="1">
              <a:solidFill>
                <a:schemeClr val="dk1"/>
              </a:solidFill>
            </a:endParaRPr>
          </a:p>
          <a:p>
            <a:pPr indent="0" lvl="0" marL="0" rtl="0" algn="l">
              <a:lnSpc>
                <a:spcPct val="115000"/>
              </a:lnSpc>
              <a:spcBef>
                <a:spcPts val="0"/>
              </a:spcBef>
              <a:spcAft>
                <a:spcPts val="0"/>
              </a:spcAft>
              <a:buNone/>
            </a:pPr>
            <a:r>
              <a:rPr b="1" lang="en-US">
                <a:solidFill>
                  <a:schemeClr val="dk1"/>
                </a:solidFill>
              </a:rPr>
              <a:t>exploration are distinct from both younger children and from adults</a:t>
            </a:r>
            <a:r>
              <a:rPr lang="en-US">
                <a:solidFill>
                  <a:schemeClr val="dk1"/>
                </a:solidFill>
              </a:rPr>
              <a: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116" name="Google Shape;116;g3e6c0ec2c3d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e6bd9cf73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rgbClr val="1E293B"/>
              </a:buClr>
              <a:buSzPts val="2000"/>
              <a:buFont typeface="Georgia"/>
              <a:buChar char="●"/>
            </a:pPr>
            <a:r>
              <a:rPr i="1" lang="en-US">
                <a:solidFill>
                  <a:schemeClr val="dk1"/>
                </a:solidFill>
              </a:rPr>
              <a:t>(wa) “victim” means </a:t>
            </a:r>
            <a:r>
              <a:rPr b="1" i="1" lang="en-US">
                <a:solidFill>
                  <a:schemeClr val="dk1"/>
                </a:solidFill>
              </a:rPr>
              <a:t>a person who has suffered any loss or injury caused by reason of the act or omission for which the</a:t>
            </a:r>
            <a:endParaRPr b="1" i="1">
              <a:solidFill>
                <a:schemeClr val="dk1"/>
              </a:solidFill>
            </a:endParaRPr>
          </a:p>
          <a:p>
            <a:pPr indent="0" lvl="0" marL="0" rtl="0" algn="l">
              <a:lnSpc>
                <a:spcPct val="115000"/>
              </a:lnSpc>
              <a:spcBef>
                <a:spcPts val="0"/>
              </a:spcBef>
              <a:spcAft>
                <a:spcPts val="0"/>
              </a:spcAft>
              <a:buNone/>
            </a:pPr>
            <a:r>
              <a:rPr b="1" i="1" lang="en-US">
                <a:solidFill>
                  <a:schemeClr val="dk1"/>
                </a:solidFill>
              </a:rPr>
              <a:t>accused person</a:t>
            </a:r>
            <a:r>
              <a:rPr i="1" lang="en-US">
                <a:solidFill>
                  <a:schemeClr val="dk1"/>
                </a:solidFill>
              </a:rPr>
              <a:t> has been charged and the expression “victim” includes his or her guardian or legal heir; FUTILE + ABSURD = enormous consequences</a:t>
            </a:r>
            <a:endParaRPr i="1">
              <a:solidFill>
                <a:schemeClr val="dk1"/>
              </a:solidFill>
            </a:endParaRPr>
          </a:p>
          <a:p>
            <a:pPr indent="-355600" lvl="0" marL="4572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Supporting adolescents requires </a:t>
            </a:r>
            <a:endParaRPr sz="2000">
              <a:solidFill>
                <a:srgbClr val="1E293B"/>
              </a:solidFill>
              <a:latin typeface="Georgia"/>
              <a:ea typeface="Georgia"/>
              <a:cs typeface="Georgia"/>
              <a:sym typeface="Georgia"/>
            </a:endParaRPr>
          </a:p>
          <a:p>
            <a:pPr indent="-355600" lvl="1" marL="9144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equipping them to understanding autonomy and consent, and </a:t>
            </a:r>
            <a:endParaRPr sz="2000">
              <a:solidFill>
                <a:srgbClr val="1E293B"/>
              </a:solidFill>
              <a:latin typeface="Georgia"/>
              <a:ea typeface="Georgia"/>
              <a:cs typeface="Georgia"/>
              <a:sym typeface="Georgia"/>
            </a:endParaRPr>
          </a:p>
          <a:p>
            <a:pPr indent="-355600" lvl="1" marL="914400" rtl="0" algn="l">
              <a:spcBef>
                <a:spcPts val="0"/>
              </a:spcBef>
              <a:spcAft>
                <a:spcPts val="0"/>
              </a:spcAft>
              <a:buClr>
                <a:srgbClr val="1E293B"/>
              </a:buClr>
              <a:buSzPts val="2000"/>
              <a:buFont typeface="Calibri"/>
              <a:buChar char="○"/>
            </a:pPr>
            <a:r>
              <a:rPr b="1" lang="en-US" sz="2000">
                <a:solidFill>
                  <a:srgbClr val="1E293B"/>
                </a:solidFill>
                <a:latin typeface="Georgia"/>
                <a:ea typeface="Georgia"/>
                <a:cs typeface="Georgia"/>
                <a:sym typeface="Georgia"/>
              </a:rPr>
              <a:t>destigmatising sex and romantic relationships</a:t>
            </a:r>
            <a:r>
              <a:rPr lang="en-US" sz="2000">
                <a:solidFill>
                  <a:srgbClr val="1E293B"/>
                </a:solidFill>
                <a:latin typeface="Georgia"/>
                <a:ea typeface="Georgia"/>
                <a:cs typeface="Georgia"/>
                <a:sym typeface="Georgia"/>
              </a:rPr>
              <a:t>.</a:t>
            </a:r>
            <a:endParaRPr sz="2000">
              <a:solidFill>
                <a:srgbClr val="1E293B"/>
              </a:solidFill>
              <a:latin typeface="Georgia"/>
              <a:ea typeface="Georgia"/>
              <a:cs typeface="Georgia"/>
              <a:sym typeface="Georgia"/>
            </a:endParaRPr>
          </a:p>
          <a:p>
            <a:pPr indent="0" lvl="0" marL="0" rtl="0" algn="l">
              <a:spcBef>
                <a:spcPts val="0"/>
              </a:spcBef>
              <a:spcAft>
                <a:spcPts val="0"/>
              </a:spcAft>
              <a:buNone/>
            </a:pPr>
            <a:r>
              <a:t/>
            </a:r>
            <a:endParaRPr/>
          </a:p>
        </p:txBody>
      </p:sp>
      <p:sp>
        <p:nvSpPr>
          <p:cNvPr id="135" name="Google Shape;135;g3e6bd9cf73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f9977934e5_0_84:notes"/>
          <p:cNvSpPr/>
          <p:nvPr>
            <p:ph idx="2" type="sldImg"/>
          </p:nvPr>
        </p:nvSpPr>
        <p:spPr>
          <a:xfrm>
            <a:off x="68587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g3f9977934e5_0_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61950" lvl="0" marL="457200" rtl="0" algn="l">
              <a:spcBef>
                <a:spcPts val="0"/>
              </a:spcBef>
              <a:spcAft>
                <a:spcPts val="0"/>
              </a:spcAft>
              <a:buClr>
                <a:schemeClr val="dk1"/>
              </a:buClr>
              <a:buSzPts val="2100"/>
              <a:buFont typeface="Georgia"/>
              <a:buChar char="●"/>
            </a:pPr>
            <a:r>
              <a:rPr lang="en-US" sz="2100">
                <a:solidFill>
                  <a:schemeClr val="dk1"/>
                </a:solidFill>
                <a:highlight>
                  <a:schemeClr val="lt1"/>
                </a:highlight>
                <a:latin typeface="Georgia"/>
                <a:ea typeface="Georgia"/>
                <a:cs typeface="Georgia"/>
                <a:sym typeface="Georgia"/>
              </a:rPr>
              <a:t>Equating normative consensual acts with sexual offending results in criminal investigation and trial, medical examinations, and punishment, which have a stigmatic and disruptive impact on the education, employment, family life, and social reputation. </a:t>
            </a:r>
            <a:endParaRPr sz="2100">
              <a:solidFill>
                <a:schemeClr val="dk1"/>
              </a:solidFill>
              <a:highlight>
                <a:schemeClr val="lt1"/>
              </a:highlight>
              <a:latin typeface="Georgia"/>
              <a:ea typeface="Georgia"/>
              <a:cs typeface="Georgia"/>
              <a:sym typeface="Georgia"/>
            </a:endParaRPr>
          </a:p>
          <a:p>
            <a:pPr indent="0" lvl="0" marL="457200" rtl="0" algn="l">
              <a:spcBef>
                <a:spcPts val="0"/>
              </a:spcBef>
              <a:spcAft>
                <a:spcPts val="0"/>
              </a:spcAft>
              <a:buClr>
                <a:schemeClr val="dk1"/>
              </a:buClr>
              <a:buSzPts val="1100"/>
              <a:buFont typeface="Arial"/>
              <a:buNone/>
            </a:pPr>
            <a:r>
              <a:t/>
            </a:r>
            <a:endParaRPr sz="2100">
              <a:solidFill>
                <a:schemeClr val="dk1"/>
              </a:solidFill>
              <a:highlight>
                <a:srgbClr val="FFFF00"/>
              </a:highlight>
              <a:latin typeface="Georgia"/>
              <a:ea typeface="Georgia"/>
              <a:cs typeface="Georgia"/>
              <a:sym typeface="Georgia"/>
            </a:endParaRPr>
          </a:p>
          <a:p>
            <a:pPr indent="-361950" lvl="0" marL="457200" rtl="0" algn="l">
              <a:spcBef>
                <a:spcPts val="0"/>
              </a:spcBef>
              <a:spcAft>
                <a:spcPts val="0"/>
              </a:spcAft>
              <a:buClr>
                <a:schemeClr val="dk1"/>
              </a:buClr>
              <a:buSzPts val="2100"/>
              <a:buFont typeface="Georgia"/>
              <a:buChar char="●"/>
            </a:pPr>
            <a:r>
              <a:rPr lang="en-US" sz="2100">
                <a:solidFill>
                  <a:schemeClr val="dk1"/>
                </a:solidFill>
                <a:latin typeface="Georgia"/>
                <a:ea typeface="Georgia"/>
                <a:cs typeface="Georgia"/>
                <a:sym typeface="Georgia"/>
              </a:rPr>
              <a:t>Institutionalises shame and control of girls, reinforces regressive notions around sexuality.	</a:t>
            </a:r>
            <a:endParaRPr sz="1900">
              <a:solidFill>
                <a:srgbClr val="1E293B"/>
              </a:solidFill>
              <a:latin typeface="Georgia"/>
              <a:ea typeface="Georgia"/>
              <a:cs typeface="Georgia"/>
              <a:sym typeface="Georgia"/>
            </a:endParaRPr>
          </a:p>
          <a:p>
            <a:pPr indent="0" lvl="0" marL="0" rtl="0" algn="l">
              <a:spcBef>
                <a:spcPts val="0"/>
              </a:spcBef>
              <a:spcAft>
                <a:spcPts val="0"/>
              </a:spcAft>
              <a:buNone/>
            </a:pPr>
            <a:r>
              <a:t/>
            </a:r>
            <a:endParaRPr/>
          </a:p>
        </p:txBody>
      </p:sp>
      <p:sp>
        <p:nvSpPr>
          <p:cNvPr id="147" name="Google Shape;147;g3f9977934e5_0_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e068ea13da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HOSPITALS AS SURVEILLANCE SITE, Guards appointed so that they don’t escape, pregnant </a:t>
            </a:r>
            <a:r>
              <a:rPr lang="en-US"/>
              <a:t>girls/just given birth - husband arrested, information access affected</a:t>
            </a:r>
            <a:r>
              <a:rPr lang="en-US"/>
              <a:t> </a:t>
            </a:r>
            <a:endParaRPr/>
          </a:p>
        </p:txBody>
      </p:sp>
      <p:sp>
        <p:nvSpPr>
          <p:cNvPr id="187" name="Google Shape;187;g3e068ea13da_0_1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e068ea13da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200">
              <a:solidFill>
                <a:srgbClr val="1E293B"/>
              </a:solidFill>
              <a:latin typeface="Georgia"/>
              <a:ea typeface="Georgia"/>
              <a:cs typeface="Georgia"/>
              <a:sym typeface="Georgia"/>
            </a:endParaRPr>
          </a:p>
          <a:p>
            <a:pPr indent="-349250" lvl="0" marL="457200" rtl="0" algn="l">
              <a:spcBef>
                <a:spcPts val="0"/>
              </a:spcBef>
              <a:spcAft>
                <a:spcPts val="0"/>
              </a:spcAft>
              <a:buClr>
                <a:srgbClr val="1E293B"/>
              </a:buClr>
              <a:buSzPts val="1900"/>
              <a:buFont typeface="Georgia"/>
              <a:buChar char="●"/>
            </a:pPr>
            <a:r>
              <a:rPr lang="en-US" sz="1900">
                <a:solidFill>
                  <a:srgbClr val="1E293B"/>
                </a:solidFill>
                <a:latin typeface="Georgia"/>
                <a:ea typeface="Georgia"/>
                <a:cs typeface="Georgia"/>
                <a:sym typeface="Georgia"/>
              </a:rPr>
              <a:t>Criminal action is a </a:t>
            </a:r>
            <a:r>
              <a:rPr b="1" lang="en-US" sz="1900">
                <a:solidFill>
                  <a:srgbClr val="1E293B"/>
                </a:solidFill>
                <a:latin typeface="Georgia"/>
                <a:ea typeface="Georgia"/>
                <a:cs typeface="Georgia"/>
                <a:sym typeface="Georgia"/>
              </a:rPr>
              <a:t>disproportionate response </a:t>
            </a:r>
            <a:r>
              <a:rPr lang="en-US" sz="1900">
                <a:solidFill>
                  <a:srgbClr val="1E293B"/>
                </a:solidFill>
                <a:latin typeface="Georgia"/>
                <a:ea typeface="Georgia"/>
                <a:cs typeface="Georgia"/>
                <a:sym typeface="Georgia"/>
              </a:rPr>
              <a:t>merely on the suspicion that some sexual acts may be exploitative, have harmful health consequences, or are socially undesirable.</a:t>
            </a:r>
            <a:endParaRPr sz="1900">
              <a:solidFill>
                <a:srgbClr val="1E293B"/>
              </a:solidFill>
              <a:latin typeface="Georgia"/>
              <a:ea typeface="Georgia"/>
              <a:cs typeface="Georgia"/>
              <a:sym typeface="Georgia"/>
            </a:endParaRPr>
          </a:p>
          <a:p>
            <a:pPr indent="-349250" lvl="0" marL="457200" rtl="0" algn="l">
              <a:spcBef>
                <a:spcPts val="0"/>
              </a:spcBef>
              <a:spcAft>
                <a:spcPts val="0"/>
              </a:spcAft>
              <a:buClr>
                <a:srgbClr val="1E293B"/>
              </a:buClr>
              <a:buSzPts val="1900"/>
              <a:buFont typeface="Georgia"/>
              <a:buChar char="●"/>
            </a:pPr>
            <a:r>
              <a:rPr lang="en-US" sz="1900">
                <a:solidFill>
                  <a:srgbClr val="1E293B"/>
                </a:solidFill>
                <a:latin typeface="Georgia"/>
                <a:ea typeface="Georgia"/>
                <a:cs typeface="Georgia"/>
                <a:sym typeface="Georgia"/>
              </a:rPr>
              <a:t>Inappropriateness of conduct cannot justify its criminalisation.</a:t>
            </a:r>
            <a:endParaRPr sz="1900">
              <a:solidFill>
                <a:srgbClr val="1E293B"/>
              </a:solidFill>
              <a:latin typeface="Georgia"/>
              <a:ea typeface="Georgia"/>
              <a:cs typeface="Georgia"/>
              <a:sym typeface="Georgia"/>
            </a:endParaRPr>
          </a:p>
          <a:p>
            <a:pPr indent="-349250" lvl="0" marL="457200" rtl="0" algn="l">
              <a:spcBef>
                <a:spcPts val="0"/>
              </a:spcBef>
              <a:spcAft>
                <a:spcPts val="0"/>
              </a:spcAft>
              <a:buClr>
                <a:srgbClr val="1E293B"/>
              </a:buClr>
              <a:buSzPts val="1900"/>
              <a:buFont typeface="Georgia"/>
              <a:buChar char="●"/>
            </a:pPr>
            <a:r>
              <a:rPr lang="en-US" sz="1900">
                <a:solidFill>
                  <a:srgbClr val="1E293B"/>
                </a:solidFill>
                <a:latin typeface="Georgia"/>
                <a:ea typeface="Georgia"/>
                <a:cs typeface="Georgia"/>
                <a:sym typeface="Georgia"/>
              </a:rPr>
              <a:t>Simple expressions of love and connection, such as holding hands and kissing, are criminalised</a:t>
            </a:r>
            <a:endParaRPr sz="1900">
              <a:solidFill>
                <a:srgbClr val="1E293B"/>
              </a:solidFill>
              <a:latin typeface="Georgia"/>
              <a:ea typeface="Georgia"/>
              <a:cs typeface="Georgia"/>
              <a:sym typeface="Georgia"/>
            </a:endParaRPr>
          </a:p>
          <a:p>
            <a:pPr indent="-349250" lvl="0" marL="457200" rtl="0" algn="l">
              <a:spcBef>
                <a:spcPts val="0"/>
              </a:spcBef>
              <a:spcAft>
                <a:spcPts val="0"/>
              </a:spcAft>
              <a:buClr>
                <a:srgbClr val="1E293B"/>
              </a:buClr>
              <a:buSzPts val="1900"/>
              <a:buFont typeface="Georgia"/>
              <a:buChar char="●"/>
            </a:pPr>
            <a:r>
              <a:rPr lang="en-US" sz="1900">
                <a:solidFill>
                  <a:srgbClr val="1E293B"/>
                </a:solidFill>
                <a:latin typeface="Georgia"/>
                <a:ea typeface="Georgia"/>
                <a:cs typeface="Georgia"/>
                <a:sym typeface="Georgia"/>
              </a:rPr>
              <a:t>Teen pregnancies and health risks can be addressed through health and education measures that are less restrictive. </a:t>
            </a:r>
            <a:endParaRPr sz="1900">
              <a:solidFill>
                <a:srgbClr val="1E293B"/>
              </a:solidFill>
              <a:latin typeface="Georgia"/>
              <a:ea typeface="Georgia"/>
              <a:cs typeface="Georgia"/>
              <a:sym typeface="Georgia"/>
            </a:endParaRPr>
          </a:p>
          <a:p>
            <a:pPr indent="-349250" lvl="0" marL="457200" rtl="0" algn="l">
              <a:lnSpc>
                <a:spcPct val="115000"/>
              </a:lnSpc>
              <a:spcBef>
                <a:spcPts val="0"/>
              </a:spcBef>
              <a:spcAft>
                <a:spcPts val="0"/>
              </a:spcAft>
              <a:buClr>
                <a:srgbClr val="1E293B"/>
              </a:buClr>
              <a:buSzPts val="1900"/>
              <a:buFont typeface="Georgia"/>
              <a:buChar char="●"/>
            </a:pPr>
            <a:r>
              <a:rPr lang="en-US">
                <a:solidFill>
                  <a:schemeClr val="dk1"/>
                </a:solidFill>
              </a:rPr>
              <a:t>In any case, the POCSO Act does not prevent or deter teenage pregnancies or promote adolescent health.</a:t>
            </a:r>
            <a:r>
              <a:rPr b="1" lang="en-US">
                <a:solidFill>
                  <a:schemeClr val="dk1"/>
                </a:solidFill>
              </a:rPr>
              <a:t> </a:t>
            </a:r>
            <a:r>
              <a:rPr lang="en-US">
                <a:solidFill>
                  <a:schemeClr val="dk1"/>
                </a:solidFill>
              </a:rPr>
              <a:t>Teenage pregnancies and health risks associated with early pregnancy can be effectively addressed through health and educational measures such as comprehensive sexuality education, timely access to reproductive health services, accessible contraception, and adequate</a:t>
            </a:r>
            <a:endParaRPr>
              <a:solidFill>
                <a:schemeClr val="dk1"/>
              </a:solidFill>
            </a:endParaRPr>
          </a:p>
          <a:p>
            <a:pPr indent="-349250" lvl="0" marL="457200" rtl="0" algn="l">
              <a:lnSpc>
                <a:spcPct val="115000"/>
              </a:lnSpc>
              <a:spcBef>
                <a:spcPts val="0"/>
              </a:spcBef>
              <a:spcAft>
                <a:spcPts val="0"/>
              </a:spcAft>
              <a:buClr>
                <a:srgbClr val="1E293B"/>
              </a:buClr>
              <a:buSzPts val="1900"/>
              <a:buFont typeface="Georgia"/>
              <a:buChar char="●"/>
            </a:pPr>
            <a:r>
              <a:rPr lang="en-US">
                <a:solidFill>
                  <a:schemeClr val="dk1"/>
                </a:solidFill>
              </a:rPr>
              <a:t>nutrition, irrespective of the girls’ age and marital status.</a:t>
            </a:r>
            <a:endParaRPr>
              <a:solidFill>
                <a:schemeClr val="dk1"/>
              </a:solidFill>
            </a:endParaRPr>
          </a:p>
          <a:p>
            <a:pPr indent="-349250" lvl="0" marL="457200" rtl="0" algn="l">
              <a:lnSpc>
                <a:spcPct val="115000"/>
              </a:lnSpc>
              <a:spcBef>
                <a:spcPts val="0"/>
              </a:spcBef>
              <a:spcAft>
                <a:spcPts val="0"/>
              </a:spcAft>
              <a:buClr>
                <a:srgbClr val="1E293B"/>
              </a:buClr>
              <a:buSzPts val="1900"/>
              <a:buFont typeface="Georgia"/>
              <a:buChar char="●"/>
            </a:pPr>
            <a:r>
              <a:rPr lang="en-US" sz="1900">
                <a:solidFill>
                  <a:srgbClr val="1E293B"/>
                </a:solidFill>
                <a:latin typeface="Georgia"/>
                <a:ea typeface="Georgia"/>
                <a:cs typeface="Georgia"/>
                <a:sym typeface="Georgia"/>
              </a:rPr>
              <a:t>Viewing all relationships solely from the lens of inherent or potential exploitation undermines evolving autonomy, infantilises adolescents, and places them at greater risk of marginalisation for expressions</a:t>
            </a:r>
            <a:endParaRPr sz="1900">
              <a:solidFill>
                <a:srgbClr val="1E293B"/>
              </a:solidFill>
              <a:latin typeface="Georgia"/>
              <a:ea typeface="Georgia"/>
              <a:cs typeface="Georgia"/>
              <a:sym typeface="Georgia"/>
            </a:endParaRPr>
          </a:p>
          <a:p>
            <a:pPr indent="-349250" lvl="0" marL="457200" rtl="0" algn="l">
              <a:lnSpc>
                <a:spcPct val="115000"/>
              </a:lnSpc>
              <a:spcBef>
                <a:spcPts val="0"/>
              </a:spcBef>
              <a:spcAft>
                <a:spcPts val="0"/>
              </a:spcAft>
              <a:buClr>
                <a:srgbClr val="1E293B"/>
              </a:buClr>
              <a:buSzPts val="1900"/>
              <a:buFont typeface="Georgia"/>
              <a:buChar char="●"/>
            </a:pPr>
            <a:r>
              <a:rPr lang="en-US" sz="1900">
                <a:solidFill>
                  <a:srgbClr val="1E293B"/>
                </a:solidFill>
                <a:latin typeface="Georgia"/>
                <a:ea typeface="Georgia"/>
                <a:cs typeface="Georgia"/>
                <a:sym typeface="Georgia"/>
              </a:rPr>
              <a:t>of love and connection.</a:t>
            </a:r>
            <a:endParaRPr sz="1900">
              <a:solidFill>
                <a:srgbClr val="1E293B"/>
              </a:solidFill>
              <a:latin typeface="Georgia"/>
              <a:ea typeface="Georgia"/>
              <a:cs typeface="Georgia"/>
              <a:sym typeface="Georgia"/>
            </a:endParaRPr>
          </a:p>
          <a:p>
            <a:pPr indent="-349250" lvl="0" marL="457200" rtl="0" algn="l">
              <a:spcBef>
                <a:spcPts val="0"/>
              </a:spcBef>
              <a:spcAft>
                <a:spcPts val="0"/>
              </a:spcAft>
              <a:buClr>
                <a:srgbClr val="1E293B"/>
              </a:buClr>
              <a:buSzPts val="1900"/>
              <a:buFont typeface="Georgia"/>
              <a:buChar char="●"/>
            </a:pPr>
            <a:r>
              <a:t/>
            </a:r>
            <a:endParaRPr sz="1900">
              <a:solidFill>
                <a:srgbClr val="1E293B"/>
              </a:solidFill>
              <a:latin typeface="Georgia"/>
              <a:ea typeface="Georgia"/>
              <a:cs typeface="Georgia"/>
              <a:sym typeface="Georgia"/>
            </a:endParaRPr>
          </a:p>
          <a:p>
            <a:pPr indent="0" lvl="0" marL="457200" rtl="0" algn="l">
              <a:spcBef>
                <a:spcPts val="0"/>
              </a:spcBef>
              <a:spcAft>
                <a:spcPts val="0"/>
              </a:spcAft>
              <a:buClr>
                <a:schemeClr val="dk1"/>
              </a:buClr>
              <a:buSzPts val="1100"/>
              <a:buFont typeface="Arial"/>
              <a:buNone/>
            </a:pPr>
            <a:r>
              <a:t/>
            </a:r>
            <a:endParaRPr sz="1900">
              <a:solidFill>
                <a:srgbClr val="1E293B"/>
              </a:solidFill>
              <a:latin typeface="Georgia"/>
              <a:ea typeface="Georgia"/>
              <a:cs typeface="Georgia"/>
              <a:sym typeface="Georgia"/>
            </a:endParaRPr>
          </a:p>
          <a:p>
            <a:pPr indent="0" lvl="0" marL="457200" rtl="0" algn="l">
              <a:spcBef>
                <a:spcPts val="0"/>
              </a:spcBef>
              <a:spcAft>
                <a:spcPts val="0"/>
              </a:spcAft>
              <a:buClr>
                <a:schemeClr val="dk1"/>
              </a:buClr>
              <a:buSzPts val="1100"/>
              <a:buFont typeface="Arial"/>
              <a:buNone/>
            </a:pPr>
            <a:r>
              <a:t/>
            </a:r>
            <a:endParaRPr sz="1900">
              <a:solidFill>
                <a:srgbClr val="1E293B"/>
              </a:solidFill>
              <a:latin typeface="Georgia"/>
              <a:ea typeface="Georgia"/>
              <a:cs typeface="Georgia"/>
              <a:sym typeface="Georgia"/>
            </a:endParaRPr>
          </a:p>
          <a:p>
            <a:pPr indent="0" lvl="0" marL="0" rtl="0" algn="l">
              <a:spcBef>
                <a:spcPts val="0"/>
              </a:spcBef>
              <a:spcAft>
                <a:spcPts val="0"/>
              </a:spcAft>
              <a:buNone/>
            </a:pPr>
            <a:r>
              <a:t/>
            </a:r>
            <a:endParaRPr/>
          </a:p>
        </p:txBody>
      </p:sp>
      <p:sp>
        <p:nvSpPr>
          <p:cNvPr id="201" name="Google Shape;201;g3e068ea13da_0_2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f9977934e5_0_2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f9977934e5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e629770d72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g3e629770d72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5.png"/><Relationship Id="rId11" Type="http://schemas.openxmlformats.org/officeDocument/2006/relationships/image" Target="../media/image11.png"/><Relationship Id="rId10" Type="http://schemas.openxmlformats.org/officeDocument/2006/relationships/image" Target="../media/image9.png"/><Relationship Id="rId9" Type="http://schemas.openxmlformats.org/officeDocument/2006/relationships/image" Target="../media/image6.png"/><Relationship Id="rId5" Type="http://schemas.openxmlformats.org/officeDocument/2006/relationships/image" Target="../media/image12.png"/><Relationship Id="rId6" Type="http://schemas.openxmlformats.org/officeDocument/2006/relationships/image" Target="../media/image4.png"/><Relationship Id="rId7" Type="http://schemas.openxmlformats.org/officeDocument/2006/relationships/image" Target="../media/image7.png"/><Relationship Id="rId8"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A2E"/>
        </a:solidFill>
      </p:bgPr>
    </p:bg>
    <p:spTree>
      <p:nvGrpSpPr>
        <p:cNvPr id="83" name="Shape 83"/>
        <p:cNvGrpSpPr/>
        <p:nvPr/>
      </p:nvGrpSpPr>
      <p:grpSpPr>
        <a:xfrm>
          <a:off x="0" y="0"/>
          <a:ext cx="0" cy="0"/>
          <a:chOff x="0" y="0"/>
          <a:chExt cx="0" cy="0"/>
        </a:xfrm>
      </p:grpSpPr>
      <p:sp>
        <p:nvSpPr>
          <p:cNvPr id="84" name="Google Shape;84;p13"/>
          <p:cNvSpPr/>
          <p:nvPr/>
        </p:nvSpPr>
        <p:spPr>
          <a:xfrm>
            <a:off x="0" y="0"/>
            <a:ext cx="137100" cy="6858000"/>
          </a:xfrm>
          <a:prstGeom prst="rect">
            <a:avLst/>
          </a:prstGeom>
          <a:solidFill>
            <a:srgbClr val="00899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5" name="Google Shape;85;p13"/>
          <p:cNvSpPr/>
          <p:nvPr/>
        </p:nvSpPr>
        <p:spPr>
          <a:xfrm>
            <a:off x="1097280" y="3291840"/>
            <a:ext cx="4572000" cy="45600"/>
          </a:xfrm>
          <a:prstGeom prst="rect">
            <a:avLst/>
          </a:prstGeom>
          <a:solidFill>
            <a:srgbClr val="00899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13"/>
          <p:cNvSpPr txBox="1"/>
          <p:nvPr/>
        </p:nvSpPr>
        <p:spPr>
          <a:xfrm>
            <a:off x="1097275" y="1203149"/>
            <a:ext cx="9144000" cy="3509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3700">
              <a:solidFill>
                <a:srgbClr val="FFFFFF"/>
              </a:solidFill>
              <a:latin typeface="Georgia"/>
              <a:ea typeface="Georgia"/>
              <a:cs typeface="Georgia"/>
              <a:sym typeface="Georgia"/>
            </a:endParaRPr>
          </a:p>
          <a:p>
            <a:pPr indent="0" lvl="0" marL="0" marR="0" rtl="0" algn="l">
              <a:spcBef>
                <a:spcPts val="0"/>
              </a:spcBef>
              <a:spcAft>
                <a:spcPts val="0"/>
              </a:spcAft>
              <a:buNone/>
            </a:pPr>
            <a:r>
              <a:rPr b="1" lang="en-US" sz="3700">
                <a:solidFill>
                  <a:srgbClr val="FFFFFF"/>
                </a:solidFill>
                <a:latin typeface="Georgia"/>
                <a:ea typeface="Georgia"/>
                <a:cs typeface="Georgia"/>
                <a:sym typeface="Georgia"/>
              </a:rPr>
              <a:t>Evaluating Strict Liability under POCSO in light of social realities</a:t>
            </a:r>
            <a:endParaRPr b="1" sz="3700">
              <a:solidFill>
                <a:srgbClr val="FFFFFF"/>
              </a:solidFill>
              <a:latin typeface="Georgia"/>
              <a:ea typeface="Georgia"/>
              <a:cs typeface="Georgia"/>
              <a:sym typeface="Georgia"/>
            </a:endParaRPr>
          </a:p>
          <a:p>
            <a:pPr indent="0" lvl="0" marL="0" marR="0" rtl="0" algn="l">
              <a:spcBef>
                <a:spcPts val="0"/>
              </a:spcBef>
              <a:spcAft>
                <a:spcPts val="0"/>
              </a:spcAft>
              <a:buNone/>
            </a:pPr>
            <a:r>
              <a:t/>
            </a:r>
            <a:endParaRPr b="1" sz="3700">
              <a:solidFill>
                <a:srgbClr val="FFFFFF"/>
              </a:solidFill>
              <a:latin typeface="Georgia"/>
              <a:ea typeface="Georgia"/>
              <a:cs typeface="Georgia"/>
              <a:sym typeface="Georgia"/>
            </a:endParaRPr>
          </a:p>
          <a:p>
            <a:pPr indent="0" lvl="0" marL="0" marR="0" rtl="0" algn="l">
              <a:spcBef>
                <a:spcPts val="0"/>
              </a:spcBef>
              <a:spcAft>
                <a:spcPts val="0"/>
              </a:spcAft>
              <a:buNone/>
            </a:pPr>
            <a:r>
              <a:t/>
            </a:r>
            <a:endParaRPr b="1" sz="3700">
              <a:solidFill>
                <a:srgbClr val="FFFFFF"/>
              </a:solidFill>
              <a:latin typeface="Georgia"/>
              <a:ea typeface="Georgia"/>
              <a:cs typeface="Georgia"/>
              <a:sym typeface="Georgia"/>
            </a:endParaRPr>
          </a:p>
          <a:p>
            <a:pPr indent="0" lvl="0" marL="0" marR="0" rtl="0" algn="l">
              <a:spcBef>
                <a:spcPts val="0"/>
              </a:spcBef>
              <a:spcAft>
                <a:spcPts val="0"/>
              </a:spcAft>
              <a:buNone/>
            </a:pPr>
            <a:r>
              <a:t/>
            </a:r>
            <a:endParaRPr b="1" sz="3700">
              <a:solidFill>
                <a:srgbClr val="FFFFFF"/>
              </a:solidFill>
              <a:latin typeface="Georgia"/>
              <a:ea typeface="Georgia"/>
              <a:cs typeface="Georgia"/>
              <a:sym typeface="Georgia"/>
            </a:endParaRPr>
          </a:p>
        </p:txBody>
      </p:sp>
      <p:sp>
        <p:nvSpPr>
          <p:cNvPr id="87" name="Google Shape;87;p13"/>
          <p:cNvSpPr txBox="1"/>
          <p:nvPr/>
        </p:nvSpPr>
        <p:spPr>
          <a:xfrm>
            <a:off x="1097280" y="4384310"/>
            <a:ext cx="9144000" cy="2154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en-US" sz="2700">
                <a:solidFill>
                  <a:schemeClr val="lt1"/>
                </a:solidFill>
                <a:latin typeface="Garamond"/>
                <a:ea typeface="Garamond"/>
                <a:cs typeface="Garamond"/>
                <a:sym typeface="Garamond"/>
              </a:rPr>
              <a:t>Swagata Raha, Director-Research &amp; Co-Director, Restorative Practices</a:t>
            </a:r>
            <a:endParaRPr b="1" sz="2700">
              <a:solidFill>
                <a:schemeClr val="lt1"/>
              </a:solidFill>
              <a:latin typeface="Garamond"/>
              <a:ea typeface="Garamond"/>
              <a:cs typeface="Garamond"/>
              <a:sym typeface="Garamond"/>
            </a:endParaRPr>
          </a:p>
          <a:p>
            <a:pPr indent="0" lvl="0" marL="0" rtl="0" algn="l">
              <a:spcBef>
                <a:spcPts val="0"/>
              </a:spcBef>
              <a:spcAft>
                <a:spcPts val="0"/>
              </a:spcAft>
              <a:buNone/>
            </a:pPr>
            <a:r>
              <a:t/>
            </a:r>
            <a:endParaRPr b="1" sz="2700">
              <a:solidFill>
                <a:schemeClr val="lt1"/>
              </a:solidFill>
              <a:latin typeface="Garamond"/>
              <a:ea typeface="Garamond"/>
              <a:cs typeface="Garamond"/>
              <a:sym typeface="Garamond"/>
            </a:endParaRPr>
          </a:p>
          <a:p>
            <a:pPr indent="0" lvl="0" marL="0" rtl="0" algn="l">
              <a:spcBef>
                <a:spcPts val="0"/>
              </a:spcBef>
              <a:spcAft>
                <a:spcPts val="0"/>
              </a:spcAft>
              <a:buClr>
                <a:schemeClr val="dk1"/>
              </a:buClr>
              <a:buFont typeface="Arial"/>
              <a:buNone/>
            </a:pPr>
            <a:r>
              <a:rPr b="1" lang="en-US" sz="2700">
                <a:solidFill>
                  <a:schemeClr val="lt1"/>
                </a:solidFill>
                <a:latin typeface="Garamond"/>
                <a:ea typeface="Garamond"/>
                <a:cs typeface="Garamond"/>
                <a:sym typeface="Garamond"/>
              </a:rPr>
              <a:t>13 August 2026</a:t>
            </a:r>
            <a:endParaRPr b="1" sz="2700">
              <a:solidFill>
                <a:schemeClr val="lt1"/>
              </a:solidFill>
              <a:latin typeface="Garamond"/>
              <a:ea typeface="Garamond"/>
              <a:cs typeface="Garamond"/>
              <a:sym typeface="Garamond"/>
            </a:endParaRPr>
          </a:p>
          <a:p>
            <a:pPr indent="0" lvl="0" marL="0" rtl="0" algn="l">
              <a:spcBef>
                <a:spcPts val="0"/>
              </a:spcBef>
              <a:spcAft>
                <a:spcPts val="0"/>
              </a:spcAft>
              <a:buNone/>
            </a:pPr>
            <a:r>
              <a:t/>
            </a:r>
            <a:endParaRPr b="1" i="1" sz="2600">
              <a:solidFill>
                <a:schemeClr val="lt1"/>
              </a:solidFill>
              <a:latin typeface="Calibri"/>
              <a:ea typeface="Calibri"/>
              <a:cs typeface="Calibri"/>
              <a:sym typeface="Calibri"/>
            </a:endParaRPr>
          </a:p>
        </p:txBody>
      </p:sp>
      <p:sp>
        <p:nvSpPr>
          <p:cNvPr id="88" name="Google Shape;88;p13"/>
          <p:cNvSpPr/>
          <p:nvPr/>
        </p:nvSpPr>
        <p:spPr>
          <a:xfrm>
            <a:off x="9755600" y="5244179"/>
            <a:ext cx="2311493" cy="1397428"/>
          </a:xfrm>
          <a:custGeom>
            <a:rect b="b" l="l" r="r" t="t"/>
            <a:pathLst>
              <a:path extrusionOk="0" h="1276190" w="2130408">
                <a:moveTo>
                  <a:pt x="0" y="0"/>
                </a:moveTo>
                <a:lnTo>
                  <a:pt x="2130407" y="0"/>
                </a:lnTo>
                <a:lnTo>
                  <a:pt x="2130407" y="1276190"/>
                </a:lnTo>
                <a:lnTo>
                  <a:pt x="0" y="1276190"/>
                </a:lnTo>
                <a:lnTo>
                  <a:pt x="0" y="0"/>
                </a:lnTo>
                <a:close/>
              </a:path>
            </a:pathLst>
          </a:custGeom>
          <a:blipFill rotWithShape="1">
            <a:blip r:embed="rId3">
              <a:alphaModFix/>
            </a:blip>
            <a:stretch>
              <a:fillRect b="0" l="-17961"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txBox="1"/>
          <p:nvPr/>
        </p:nvSpPr>
        <p:spPr>
          <a:xfrm>
            <a:off x="295338" y="384550"/>
            <a:ext cx="11601000" cy="35457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US" sz="2900">
                <a:latin typeface="Georgia"/>
                <a:ea typeface="Georgia"/>
                <a:cs typeface="Georgia"/>
                <a:sym typeface="Georgia"/>
              </a:rPr>
              <a:t>“...</a:t>
            </a:r>
            <a:r>
              <a:rPr lang="en-US" sz="2900">
                <a:latin typeface="Georgia"/>
                <a:ea typeface="Georgia"/>
                <a:cs typeface="Georgia"/>
                <a:sym typeface="Georgia"/>
              </a:rPr>
              <a:t>justification put forth by the Ministry was that </a:t>
            </a:r>
            <a:r>
              <a:rPr b="1" lang="en-US" sz="2900">
                <a:highlight>
                  <a:srgbClr val="FFFF00"/>
                </a:highlight>
                <a:latin typeface="Georgia"/>
                <a:ea typeface="Georgia"/>
                <a:cs typeface="Georgia"/>
                <a:sym typeface="Georgia"/>
              </a:rPr>
              <a:t>emerging social reality</a:t>
            </a:r>
            <a:r>
              <a:rPr b="1" lang="en-US" sz="2900">
                <a:latin typeface="Georgia"/>
                <a:ea typeface="Georgia"/>
                <a:cs typeface="Georgia"/>
                <a:sym typeface="Georgia"/>
              </a:rPr>
              <a:t> </a:t>
            </a:r>
            <a:r>
              <a:rPr lang="en-US" sz="2900">
                <a:latin typeface="Georgia"/>
                <a:ea typeface="Georgia"/>
                <a:cs typeface="Georgia"/>
                <a:sym typeface="Georgia"/>
              </a:rPr>
              <a:t>regarding awareness, understanding and exposure of the adolescents </a:t>
            </a:r>
            <a:r>
              <a:rPr b="1" lang="en-US" sz="2900">
                <a:highlight>
                  <a:srgbClr val="FFFF00"/>
                </a:highlight>
                <a:latin typeface="Georgia"/>
                <a:ea typeface="Georgia"/>
                <a:cs typeface="Georgia"/>
                <a:sym typeface="Georgia"/>
              </a:rPr>
              <a:t>cannot be overlooked </a:t>
            </a:r>
            <a:r>
              <a:rPr lang="en-US" sz="2900">
                <a:latin typeface="Georgia"/>
                <a:ea typeface="Georgia"/>
                <a:cs typeface="Georgia"/>
                <a:sym typeface="Georgia"/>
              </a:rPr>
              <a:t>and it would cause</a:t>
            </a:r>
            <a:r>
              <a:rPr b="1" lang="en-US" sz="2900">
                <a:latin typeface="Georgia"/>
                <a:ea typeface="Georgia"/>
                <a:cs typeface="Georgia"/>
                <a:sym typeface="Georgia"/>
              </a:rPr>
              <a:t> </a:t>
            </a:r>
            <a:r>
              <a:rPr b="1" lang="en-US" sz="2900">
                <a:highlight>
                  <a:srgbClr val="FFFF00"/>
                </a:highlight>
                <a:latin typeface="Georgia"/>
                <a:ea typeface="Georgia"/>
                <a:cs typeface="Georgia"/>
                <a:sym typeface="Georgia"/>
              </a:rPr>
              <a:t>more detriment to criminalize consensual action by children between 16 to 18 years of age.</a:t>
            </a:r>
            <a:r>
              <a:rPr lang="en-US" sz="2900">
                <a:highlight>
                  <a:srgbClr val="FFFF00"/>
                </a:highlight>
                <a:latin typeface="Georgia"/>
                <a:ea typeface="Georgia"/>
                <a:cs typeface="Georgia"/>
                <a:sym typeface="Georgia"/>
              </a:rPr>
              <a:t>”</a:t>
            </a:r>
            <a:r>
              <a:rPr lang="en-US" sz="2900">
                <a:latin typeface="Georgia"/>
                <a:ea typeface="Georgia"/>
                <a:cs typeface="Georgia"/>
                <a:sym typeface="Georgia"/>
              </a:rPr>
              <a:t> </a:t>
            </a:r>
            <a:endParaRPr sz="2900">
              <a:latin typeface="Georgia"/>
              <a:ea typeface="Georgia"/>
              <a:cs typeface="Georgia"/>
              <a:sym typeface="Georgia"/>
            </a:endParaRPr>
          </a:p>
          <a:p>
            <a:pPr indent="0" lvl="0" marL="0" rtl="0" algn="just">
              <a:lnSpc>
                <a:spcPct val="115000"/>
              </a:lnSpc>
              <a:spcBef>
                <a:spcPts val="0"/>
              </a:spcBef>
              <a:spcAft>
                <a:spcPts val="0"/>
              </a:spcAft>
              <a:buNone/>
            </a:pPr>
            <a:r>
              <a:rPr lang="en-US" sz="2400">
                <a:solidFill>
                  <a:srgbClr val="1C4587"/>
                </a:solidFill>
                <a:latin typeface="Georgia"/>
                <a:ea typeface="Georgia"/>
                <a:cs typeface="Georgia"/>
                <a:sym typeface="Georgia"/>
              </a:rPr>
              <a:t>Department-related Parliamentary Standing Committee on Human Resource Development, 240th Report on the POCSO Bill, 2011, Para 6.7</a:t>
            </a:r>
            <a:endParaRPr sz="2400">
              <a:solidFill>
                <a:srgbClr val="1C4587"/>
              </a:solidFill>
              <a:latin typeface="Georgia"/>
              <a:ea typeface="Georgia"/>
              <a:cs typeface="Georgia"/>
              <a:sym typeface="Georgia"/>
            </a:endParaRPr>
          </a:p>
        </p:txBody>
      </p:sp>
      <p:sp>
        <p:nvSpPr>
          <p:cNvPr id="94" name="Google Shape;94;p14"/>
          <p:cNvSpPr txBox="1"/>
          <p:nvPr/>
        </p:nvSpPr>
        <p:spPr>
          <a:xfrm>
            <a:off x="295350" y="4829575"/>
            <a:ext cx="11360100" cy="2684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2900">
                <a:solidFill>
                  <a:schemeClr val="dk1"/>
                </a:solidFill>
                <a:latin typeface="Georgia"/>
                <a:ea typeface="Georgia"/>
                <a:cs typeface="Georgia"/>
                <a:sym typeface="Georgia"/>
              </a:rPr>
              <a:t>“</a:t>
            </a:r>
            <a:r>
              <a:rPr b="1" lang="en-US" sz="2900">
                <a:solidFill>
                  <a:schemeClr val="dk1"/>
                </a:solidFill>
                <a:latin typeface="Georgia"/>
                <a:ea typeface="Georgia"/>
                <a:cs typeface="Georgia"/>
                <a:sym typeface="Georgia"/>
              </a:rPr>
              <a:t>In all of us, </a:t>
            </a:r>
            <a:r>
              <a:rPr b="1" lang="en-US" sz="2900">
                <a:solidFill>
                  <a:schemeClr val="dk1"/>
                </a:solidFill>
                <a:highlight>
                  <a:srgbClr val="FFFF00"/>
                </a:highlight>
                <a:latin typeface="Georgia"/>
                <a:ea typeface="Georgia"/>
                <a:cs typeface="Georgia"/>
                <a:sym typeface="Georgia"/>
              </a:rPr>
              <a:t>agency and vulnerability coexist.” </a:t>
            </a:r>
            <a:r>
              <a:rPr i="1" lang="en-US" sz="2900">
                <a:solidFill>
                  <a:srgbClr val="1C4587"/>
                </a:solidFill>
                <a:highlight>
                  <a:schemeClr val="lt1"/>
                </a:highlight>
                <a:latin typeface="Georgia"/>
                <a:ea typeface="Georgia"/>
                <a:cs typeface="Georgia"/>
                <a:sym typeface="Georgia"/>
              </a:rPr>
              <a:t>Prajw</a:t>
            </a:r>
            <a:r>
              <a:rPr i="1" lang="en-US" sz="2900">
                <a:solidFill>
                  <a:srgbClr val="1C4587"/>
                </a:solidFill>
                <a:highlight>
                  <a:schemeClr val="lt1"/>
                </a:highlight>
                <a:latin typeface="Georgia"/>
                <a:ea typeface="Georgia"/>
                <a:cs typeface="Georgia"/>
                <a:sym typeface="Georgia"/>
              </a:rPr>
              <a:t>ala</a:t>
            </a:r>
            <a:endParaRPr i="1" sz="2900">
              <a:solidFill>
                <a:srgbClr val="1C4587"/>
              </a:solidFill>
              <a:highlight>
                <a:schemeClr val="lt1"/>
              </a:highlight>
              <a:latin typeface="Georgia"/>
              <a:ea typeface="Georgia"/>
              <a:cs typeface="Georgia"/>
              <a:sym typeface="Georgia"/>
            </a:endParaRPr>
          </a:p>
          <a:p>
            <a:pPr indent="0" lvl="0" marL="0" rtl="0" algn="l">
              <a:lnSpc>
                <a:spcPct val="115000"/>
              </a:lnSpc>
              <a:spcBef>
                <a:spcPts val="0"/>
              </a:spcBef>
              <a:spcAft>
                <a:spcPts val="0"/>
              </a:spcAft>
              <a:buNone/>
            </a:pPr>
            <a:r>
              <a:rPr i="1" lang="en-US" sz="2900">
                <a:solidFill>
                  <a:srgbClr val="1C4587"/>
                </a:solidFill>
                <a:highlight>
                  <a:schemeClr val="lt1"/>
                </a:highlight>
                <a:latin typeface="Georgia"/>
                <a:ea typeface="Georgia"/>
                <a:cs typeface="Georgia"/>
                <a:sym typeface="Georgia"/>
              </a:rPr>
              <a:t> v. Union of India, </a:t>
            </a:r>
            <a:r>
              <a:rPr lang="en-US" sz="2900">
                <a:solidFill>
                  <a:srgbClr val="1C4587"/>
                </a:solidFill>
                <a:highlight>
                  <a:schemeClr val="lt1"/>
                </a:highlight>
                <a:latin typeface="Georgia"/>
                <a:ea typeface="Georgia"/>
                <a:cs typeface="Georgia"/>
                <a:sym typeface="Georgia"/>
              </a:rPr>
              <a:t>2026 INSC 609</a:t>
            </a:r>
            <a:endParaRPr sz="2900">
              <a:solidFill>
                <a:srgbClr val="1C4587"/>
              </a:solidFill>
              <a:highlight>
                <a:schemeClr val="lt1"/>
              </a:highlight>
              <a:latin typeface="Georgia"/>
              <a:ea typeface="Georgia"/>
              <a:cs typeface="Georgia"/>
              <a:sym typeface="Georgia"/>
            </a:endParaRPr>
          </a:p>
          <a:p>
            <a:pPr indent="0" lvl="0" marL="0" rtl="0" algn="l">
              <a:lnSpc>
                <a:spcPct val="115000"/>
              </a:lnSpc>
              <a:spcBef>
                <a:spcPts val="0"/>
              </a:spcBef>
              <a:spcAft>
                <a:spcPts val="0"/>
              </a:spcAft>
              <a:buNone/>
            </a:pPr>
            <a:r>
              <a:t/>
            </a:r>
            <a:endParaRPr b="1" sz="2900">
              <a:solidFill>
                <a:schemeClr val="dk1"/>
              </a:solidFill>
              <a:highlight>
                <a:srgbClr val="FFFF00"/>
              </a:highlight>
              <a:latin typeface="Georgia"/>
              <a:ea typeface="Georgia"/>
              <a:cs typeface="Georgia"/>
              <a:sym typeface="Georgia"/>
            </a:endParaRPr>
          </a:p>
          <a:p>
            <a:pPr indent="0" lvl="0" marL="0" rtl="0" algn="l">
              <a:lnSpc>
                <a:spcPct val="115000"/>
              </a:lnSpc>
              <a:spcBef>
                <a:spcPts val="0"/>
              </a:spcBef>
              <a:spcAft>
                <a:spcPts val="0"/>
              </a:spcAft>
              <a:buNone/>
            </a:pPr>
            <a:r>
              <a:t/>
            </a:r>
            <a:endParaRPr b="1" sz="2900">
              <a:solidFill>
                <a:schemeClr val="dk1"/>
              </a:solidFill>
              <a:highlight>
                <a:srgbClr val="FFFF00"/>
              </a:highlight>
              <a:latin typeface="Georgia"/>
              <a:ea typeface="Georgia"/>
              <a:cs typeface="Georgia"/>
              <a:sym typeface="Georgia"/>
            </a:endParaRPr>
          </a:p>
          <a:p>
            <a:pPr indent="0" lvl="0" marL="0" rtl="0" algn="l">
              <a:lnSpc>
                <a:spcPct val="115000"/>
              </a:lnSpc>
              <a:spcBef>
                <a:spcPts val="0"/>
              </a:spcBef>
              <a:spcAft>
                <a:spcPts val="0"/>
              </a:spcAft>
              <a:buNone/>
            </a:pPr>
            <a:r>
              <a:t/>
            </a:r>
            <a:endParaRPr b="1" sz="2900">
              <a:solidFill>
                <a:schemeClr val="dk1"/>
              </a:solidFill>
              <a:highlight>
                <a:srgbClr val="FFFF00"/>
              </a:highlight>
              <a:latin typeface="Georgia"/>
              <a:ea typeface="Georgia"/>
              <a:cs typeface="Georgia"/>
              <a:sym typeface="Georg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5"/>
          <p:cNvSpPr txBox="1"/>
          <p:nvPr>
            <p:ph idx="1" type="body"/>
          </p:nvPr>
        </p:nvSpPr>
        <p:spPr>
          <a:xfrm>
            <a:off x="4649900" y="400825"/>
            <a:ext cx="7261500" cy="4561500"/>
          </a:xfrm>
          <a:prstGeom prst="rect">
            <a:avLst/>
          </a:prstGeom>
        </p:spPr>
        <p:txBody>
          <a:bodyPr anchorCtr="0" anchor="t" bIns="45700" lIns="91425" spcFirstLastPara="1" rIns="91425" wrap="square" tIns="45700">
            <a:normAutofit/>
          </a:bodyPr>
          <a:lstStyle/>
          <a:p>
            <a:pPr indent="0" lvl="0" marL="457200" rtl="0" algn="just">
              <a:spcBef>
                <a:spcPts val="360"/>
              </a:spcBef>
              <a:spcAft>
                <a:spcPts val="0"/>
              </a:spcAft>
              <a:buNone/>
            </a:pPr>
            <a:r>
              <a:rPr lang="en-US" sz="2600">
                <a:solidFill>
                  <a:srgbClr val="1F1F1F"/>
                </a:solidFill>
                <a:highlight>
                  <a:srgbClr val="F8F9FA"/>
                </a:highlight>
                <a:latin typeface="Georgia"/>
                <a:ea typeface="Georgia"/>
                <a:cs typeface="Georgia"/>
                <a:sym typeface="Georgia"/>
              </a:rPr>
              <a:t>Adolescence is universally recognised as a “</a:t>
            </a:r>
            <a:r>
              <a:rPr b="1" lang="en-US" sz="2600">
                <a:solidFill>
                  <a:srgbClr val="1F1F1F"/>
                </a:solidFill>
                <a:highlight>
                  <a:srgbClr val="FFFF00"/>
                </a:highlight>
                <a:latin typeface="Georgia"/>
                <a:ea typeface="Georgia"/>
                <a:cs typeface="Georgia"/>
                <a:sym typeface="Georgia"/>
              </a:rPr>
              <a:t>unique defining stage of human development</a:t>
            </a:r>
            <a:r>
              <a:rPr b="1" lang="en-US" sz="2600">
                <a:solidFill>
                  <a:srgbClr val="1F1F1F"/>
                </a:solidFill>
                <a:highlight>
                  <a:srgbClr val="F8F9FA"/>
                </a:highlight>
                <a:latin typeface="Georgia"/>
                <a:ea typeface="Georgia"/>
                <a:cs typeface="Georgia"/>
                <a:sym typeface="Georgia"/>
              </a:rPr>
              <a:t>”</a:t>
            </a:r>
            <a:r>
              <a:rPr lang="en-US" sz="2600">
                <a:solidFill>
                  <a:srgbClr val="1F1F1F"/>
                </a:solidFill>
                <a:highlight>
                  <a:srgbClr val="F8F9FA"/>
                </a:highlight>
                <a:latin typeface="Georgia"/>
                <a:ea typeface="Georgia"/>
                <a:cs typeface="Georgia"/>
                <a:sym typeface="Georgia"/>
              </a:rPr>
              <a:t>, marking a transition between childhood and adulthood and “characterized by rapid brain development and physical growth, enhanced cognitive ability, the </a:t>
            </a:r>
            <a:r>
              <a:rPr b="1" lang="en-US" sz="2600">
                <a:solidFill>
                  <a:srgbClr val="1F1F1F"/>
                </a:solidFill>
                <a:highlight>
                  <a:srgbClr val="FFFF00"/>
                </a:highlight>
                <a:latin typeface="Georgia"/>
                <a:ea typeface="Georgia"/>
                <a:cs typeface="Georgia"/>
                <a:sym typeface="Georgia"/>
              </a:rPr>
              <a:t>onset of puberty and sexual awareness </a:t>
            </a:r>
            <a:r>
              <a:rPr lang="en-US" sz="2600">
                <a:solidFill>
                  <a:srgbClr val="1F1F1F"/>
                </a:solidFill>
                <a:highlight>
                  <a:srgbClr val="F8F9FA"/>
                </a:highlight>
                <a:latin typeface="Georgia"/>
                <a:ea typeface="Georgia"/>
                <a:cs typeface="Georgia"/>
                <a:sym typeface="Georgia"/>
              </a:rPr>
              <a:t>and newly emerging abilities, strengths and skills.” </a:t>
            </a:r>
            <a:r>
              <a:rPr lang="en-US" sz="1900">
                <a:solidFill>
                  <a:srgbClr val="1F1F1F"/>
                </a:solidFill>
                <a:highlight>
                  <a:srgbClr val="F8F9FA"/>
                </a:highlight>
                <a:latin typeface="Georgia"/>
                <a:ea typeface="Georgia"/>
                <a:cs typeface="Georgia"/>
                <a:sym typeface="Georgia"/>
              </a:rPr>
              <a:t>(</a:t>
            </a:r>
            <a:r>
              <a:rPr lang="en-US" sz="1900">
                <a:solidFill>
                  <a:srgbClr val="1C4587"/>
                </a:solidFill>
                <a:highlight>
                  <a:srgbClr val="F8F9FA"/>
                </a:highlight>
                <a:latin typeface="Georgia"/>
                <a:ea typeface="Georgia"/>
                <a:cs typeface="Georgia"/>
                <a:sym typeface="Georgia"/>
              </a:rPr>
              <a:t>CRC, General Comment No. 20 on the implementation of the rights of the child during adolescence (2016), para 9)</a:t>
            </a:r>
            <a:endParaRPr sz="1900">
              <a:solidFill>
                <a:srgbClr val="1C4587"/>
              </a:solidFill>
              <a:highlight>
                <a:srgbClr val="F8F9FA"/>
              </a:highlight>
              <a:latin typeface="Georgia"/>
              <a:ea typeface="Georgia"/>
              <a:cs typeface="Georgia"/>
              <a:sym typeface="Georgia"/>
            </a:endParaRPr>
          </a:p>
        </p:txBody>
      </p:sp>
      <p:pic>
        <p:nvPicPr>
          <p:cNvPr id="101" name="Google Shape;101;p15"/>
          <p:cNvPicPr preferRelativeResize="0"/>
          <p:nvPr/>
        </p:nvPicPr>
        <p:blipFill>
          <a:blip r:embed="rId3">
            <a:alphaModFix/>
          </a:blip>
          <a:stretch>
            <a:fillRect/>
          </a:stretch>
        </p:blipFill>
        <p:spPr>
          <a:xfrm>
            <a:off x="464963" y="400825"/>
            <a:ext cx="3764550" cy="3902071"/>
          </a:xfrm>
          <a:prstGeom prst="rect">
            <a:avLst/>
          </a:prstGeom>
          <a:noFill/>
          <a:ln>
            <a:noFill/>
          </a:ln>
        </p:spPr>
      </p:pic>
      <p:sp>
        <p:nvSpPr>
          <p:cNvPr id="102" name="Google Shape;102;p15"/>
          <p:cNvSpPr txBox="1"/>
          <p:nvPr/>
        </p:nvSpPr>
        <p:spPr>
          <a:xfrm>
            <a:off x="838178" y="4866610"/>
            <a:ext cx="10557300" cy="2335200"/>
          </a:xfrm>
          <a:prstGeom prst="rect">
            <a:avLst/>
          </a:prstGeom>
          <a:noFill/>
          <a:ln>
            <a:noFill/>
          </a:ln>
        </p:spPr>
        <p:txBody>
          <a:bodyPr anchorCtr="0" anchor="t" bIns="91425" lIns="91425" spcFirstLastPara="1" rIns="91425" wrap="square" tIns="91425">
            <a:spAutoFit/>
          </a:bodyPr>
          <a:lstStyle/>
          <a:p>
            <a:pPr indent="0" lvl="0" marL="0" marR="38100" rtl="0" algn="just">
              <a:lnSpc>
                <a:spcPct val="114285"/>
              </a:lnSpc>
              <a:spcBef>
                <a:spcPts val="0"/>
              </a:spcBef>
              <a:spcAft>
                <a:spcPts val="0"/>
              </a:spcAft>
              <a:buClr>
                <a:schemeClr val="dk1"/>
              </a:buClr>
              <a:buSzPts val="1100"/>
              <a:buFont typeface="Arial"/>
              <a:buNone/>
            </a:pPr>
            <a:r>
              <a:rPr b="1" lang="en-US" sz="2700">
                <a:solidFill>
                  <a:srgbClr val="1F1F1F"/>
                </a:solidFill>
                <a:highlight>
                  <a:srgbClr val="FFFF00"/>
                </a:highlight>
                <a:latin typeface="Georgia"/>
                <a:ea typeface="Georgia"/>
                <a:cs typeface="Georgia"/>
                <a:sym typeface="Georgia"/>
              </a:rPr>
              <a:t>“Sexual exploration, is also a part of their developmental journey of understanding boundaries, and their identity.” </a:t>
            </a:r>
            <a:r>
              <a:rPr lang="en-US" sz="2100">
                <a:solidFill>
                  <a:srgbClr val="1C4587"/>
                </a:solidFill>
                <a:latin typeface="Garamond"/>
                <a:ea typeface="Garamond"/>
                <a:cs typeface="Garamond"/>
                <a:sym typeface="Garamond"/>
              </a:rPr>
              <a:t>Enfold Proactive Health Trust &amp; NCAAC, </a:t>
            </a:r>
            <a:r>
              <a:rPr i="1" lang="en-US" sz="2100">
                <a:solidFill>
                  <a:srgbClr val="1C4587"/>
                </a:solidFill>
                <a:latin typeface="Garamond"/>
                <a:ea typeface="Garamond"/>
                <a:cs typeface="Garamond"/>
                <a:sym typeface="Garamond"/>
              </a:rPr>
              <a:t>Balancing Protection and Autonomy: Rethinking the Criminalisation of Adolescent Sexuality </a:t>
            </a:r>
            <a:r>
              <a:rPr lang="en-US" sz="2100">
                <a:solidFill>
                  <a:srgbClr val="1C4587"/>
                </a:solidFill>
                <a:latin typeface="Garamond"/>
                <a:ea typeface="Garamond"/>
                <a:cs typeface="Garamond"/>
                <a:sym typeface="Garamond"/>
              </a:rPr>
              <a:t>(2025) 24.</a:t>
            </a:r>
            <a:endParaRPr sz="2100">
              <a:solidFill>
                <a:srgbClr val="1C4587"/>
              </a:solidFill>
              <a:latin typeface="Garamond"/>
              <a:ea typeface="Garamond"/>
              <a:cs typeface="Garamond"/>
              <a:sym typeface="Garamond"/>
            </a:endParaRPr>
          </a:p>
          <a:p>
            <a:pPr indent="0" lvl="0" marL="0" marR="38100" rtl="0" algn="just">
              <a:lnSpc>
                <a:spcPct val="114285"/>
              </a:lnSpc>
              <a:spcBef>
                <a:spcPts val="0"/>
              </a:spcBef>
              <a:spcAft>
                <a:spcPts val="0"/>
              </a:spcAft>
              <a:buClr>
                <a:schemeClr val="dk1"/>
              </a:buClr>
              <a:buSzPts val="1100"/>
              <a:buFont typeface="Arial"/>
              <a:buNone/>
            </a:pPr>
            <a:r>
              <a:t/>
            </a:r>
            <a:endParaRPr b="1" sz="3000">
              <a:solidFill>
                <a:srgbClr val="1F1F1F"/>
              </a:solidFill>
              <a:highlight>
                <a:srgbClr val="FFFF00"/>
              </a:highlight>
              <a:latin typeface="Georgia"/>
              <a:ea typeface="Georgia"/>
              <a:cs typeface="Georgia"/>
              <a:sym typeface="Georg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4F8"/>
        </a:solidFill>
      </p:bgPr>
    </p:bg>
    <p:spTree>
      <p:nvGrpSpPr>
        <p:cNvPr id="106" name="Shape 106"/>
        <p:cNvGrpSpPr/>
        <p:nvPr/>
      </p:nvGrpSpPr>
      <p:grpSpPr>
        <a:xfrm>
          <a:off x="0" y="0"/>
          <a:ext cx="0" cy="0"/>
          <a:chOff x="0" y="0"/>
          <a:chExt cx="0" cy="0"/>
        </a:xfrm>
      </p:grpSpPr>
      <p:sp>
        <p:nvSpPr>
          <p:cNvPr id="107" name="Google Shape;107;p16"/>
          <p:cNvSpPr/>
          <p:nvPr/>
        </p:nvSpPr>
        <p:spPr>
          <a:xfrm>
            <a:off x="0" y="0"/>
            <a:ext cx="12191700" cy="914400"/>
          </a:xfrm>
          <a:prstGeom prst="rect">
            <a:avLst/>
          </a:prstGeom>
          <a:solidFill>
            <a:srgbClr val="0F1A2E"/>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8" name="Google Shape;108;p16"/>
          <p:cNvSpPr/>
          <p:nvPr/>
        </p:nvSpPr>
        <p:spPr>
          <a:xfrm>
            <a:off x="0" y="859536"/>
            <a:ext cx="12191700" cy="54900"/>
          </a:xfrm>
          <a:prstGeom prst="rect">
            <a:avLst/>
          </a:prstGeom>
          <a:solidFill>
            <a:srgbClr val="00899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16"/>
          <p:cNvSpPr txBox="1"/>
          <p:nvPr/>
        </p:nvSpPr>
        <p:spPr>
          <a:xfrm>
            <a:off x="360750" y="180994"/>
            <a:ext cx="11712300" cy="615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400">
                <a:solidFill>
                  <a:srgbClr val="FFFFFF"/>
                </a:solidFill>
                <a:latin typeface="Georgia"/>
                <a:ea typeface="Georgia"/>
                <a:cs typeface="Georgia"/>
                <a:sym typeface="Georgia"/>
              </a:rPr>
              <a:t>Central Argument</a:t>
            </a:r>
            <a:endParaRPr sz="2400"/>
          </a:p>
        </p:txBody>
      </p:sp>
      <p:grpSp>
        <p:nvGrpSpPr>
          <p:cNvPr id="110" name="Google Shape;110;p16"/>
          <p:cNvGrpSpPr/>
          <p:nvPr/>
        </p:nvGrpSpPr>
        <p:grpSpPr>
          <a:xfrm>
            <a:off x="360757" y="1280150"/>
            <a:ext cx="11490833" cy="5192100"/>
            <a:chOff x="360750" y="1280150"/>
            <a:chExt cx="5458050" cy="5192100"/>
          </a:xfrm>
        </p:grpSpPr>
        <p:sp>
          <p:nvSpPr>
            <p:cNvPr id="111" name="Google Shape;111;p16"/>
            <p:cNvSpPr/>
            <p:nvPr/>
          </p:nvSpPr>
          <p:spPr>
            <a:xfrm>
              <a:off x="360750" y="1280150"/>
              <a:ext cx="5457900" cy="5192100"/>
            </a:xfrm>
            <a:prstGeom prst="rect">
              <a:avLst/>
            </a:prstGeom>
            <a:solidFill>
              <a:srgbClr val="FFFFFF"/>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p16"/>
            <p:cNvSpPr/>
            <p:nvPr/>
          </p:nvSpPr>
          <p:spPr>
            <a:xfrm>
              <a:off x="360900" y="1280150"/>
              <a:ext cx="5457900" cy="54900"/>
            </a:xfrm>
            <a:prstGeom prst="rect">
              <a:avLst/>
            </a:prstGeom>
            <a:solidFill>
              <a:srgbClr val="00899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3" name="Google Shape;113;p16"/>
            <p:cNvSpPr txBox="1"/>
            <p:nvPr/>
          </p:nvSpPr>
          <p:spPr>
            <a:xfrm>
              <a:off x="769631" y="1868950"/>
              <a:ext cx="4575900" cy="3629400"/>
            </a:xfrm>
            <a:prstGeom prst="rect">
              <a:avLst/>
            </a:prstGeom>
            <a:noFill/>
            <a:ln>
              <a:noFill/>
            </a:ln>
          </p:spPr>
          <p:txBody>
            <a:bodyPr anchorCtr="0" anchor="t" bIns="45700" lIns="91425" spcFirstLastPara="1" rIns="91425" wrap="square" tIns="45700">
              <a:spAutoFit/>
            </a:bodyPr>
            <a:lstStyle/>
            <a:p>
              <a:pPr indent="0" lvl="0" marL="0" rtl="0" algn="just">
                <a:lnSpc>
                  <a:spcPct val="80000"/>
                </a:lnSpc>
                <a:spcBef>
                  <a:spcPts val="360"/>
                </a:spcBef>
                <a:spcAft>
                  <a:spcPts val="0"/>
                </a:spcAft>
                <a:buClr>
                  <a:schemeClr val="dk1"/>
                </a:buClr>
                <a:buSzPts val="1100"/>
                <a:buFont typeface="Arial"/>
                <a:buNone/>
              </a:pPr>
              <a:r>
                <a:rPr lang="en-US" sz="3200">
                  <a:solidFill>
                    <a:schemeClr val="dk1"/>
                  </a:solidFill>
                  <a:latin typeface="Georgia"/>
                  <a:ea typeface="Georgia"/>
                  <a:cs typeface="Georgia"/>
                  <a:sym typeface="Georgia"/>
                </a:rPr>
                <a:t>The POCSO Act, through blanket criminalisation of all sexual acts with persons below 18 years, fails to account for the normative nature of adolescent sexuality, which renders the classification it makes unreasonable, its provisions arbitrary and disproportionate, and the criminalisation violative of fundamental rights under Articles 14 and 21 of the Constitution.</a:t>
              </a:r>
              <a:endParaRPr sz="3200">
                <a:solidFill>
                  <a:schemeClr val="dk1"/>
                </a:solidFill>
                <a:latin typeface="Georgia"/>
                <a:ea typeface="Georgia"/>
                <a:cs typeface="Georgia"/>
                <a:sym typeface="Georgia"/>
              </a:endParaRPr>
            </a:p>
            <a:p>
              <a:pPr indent="0" lvl="0" marL="0" marR="0" rtl="0" algn="l">
                <a:spcBef>
                  <a:spcPts val="0"/>
                </a:spcBef>
                <a:spcAft>
                  <a:spcPts val="0"/>
                </a:spcAft>
                <a:buNone/>
              </a:pPr>
              <a:r>
                <a:t/>
              </a:r>
              <a:endParaRPr sz="2500">
                <a:solidFill>
                  <a:schemeClr val="dk1"/>
                </a:solidFill>
                <a:latin typeface="Georgia"/>
                <a:ea typeface="Georgia"/>
                <a:cs typeface="Georgia"/>
                <a:sym typeface="Georgia"/>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4F8"/>
        </a:solidFill>
      </p:bgPr>
    </p:bg>
    <p:spTree>
      <p:nvGrpSpPr>
        <p:cNvPr id="117" name="Shape 117"/>
        <p:cNvGrpSpPr/>
        <p:nvPr/>
      </p:nvGrpSpPr>
      <p:grpSpPr>
        <a:xfrm>
          <a:off x="0" y="0"/>
          <a:ext cx="0" cy="0"/>
          <a:chOff x="0" y="0"/>
          <a:chExt cx="0" cy="0"/>
        </a:xfrm>
      </p:grpSpPr>
      <p:sp>
        <p:nvSpPr>
          <p:cNvPr id="118" name="Google Shape;118;p17"/>
          <p:cNvSpPr/>
          <p:nvPr/>
        </p:nvSpPr>
        <p:spPr>
          <a:xfrm>
            <a:off x="0" y="0"/>
            <a:ext cx="12191700" cy="914400"/>
          </a:xfrm>
          <a:prstGeom prst="rect">
            <a:avLst/>
          </a:prstGeom>
          <a:solidFill>
            <a:srgbClr val="0F1A2E"/>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9" name="Google Shape;119;p17"/>
          <p:cNvSpPr/>
          <p:nvPr/>
        </p:nvSpPr>
        <p:spPr>
          <a:xfrm>
            <a:off x="0" y="859536"/>
            <a:ext cx="12191700" cy="54900"/>
          </a:xfrm>
          <a:prstGeom prst="rect">
            <a:avLst/>
          </a:prstGeom>
          <a:solidFill>
            <a:srgbClr val="00899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20" name="Google Shape;120;p17"/>
          <p:cNvSpPr txBox="1"/>
          <p:nvPr/>
        </p:nvSpPr>
        <p:spPr>
          <a:xfrm>
            <a:off x="296675" y="223776"/>
            <a:ext cx="117123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FFFFFF"/>
                </a:solidFill>
                <a:latin typeface="Georgia"/>
                <a:ea typeface="Georgia"/>
                <a:cs typeface="Georgia"/>
                <a:sym typeface="Georgia"/>
              </a:rPr>
              <a:t>Criminalisation of Adolescent Consensual Sex Violates Right to Equality</a:t>
            </a:r>
            <a:endParaRPr/>
          </a:p>
        </p:txBody>
      </p:sp>
      <p:grpSp>
        <p:nvGrpSpPr>
          <p:cNvPr id="121" name="Google Shape;121;p17"/>
          <p:cNvGrpSpPr/>
          <p:nvPr/>
        </p:nvGrpSpPr>
        <p:grpSpPr>
          <a:xfrm>
            <a:off x="4141500" y="1471574"/>
            <a:ext cx="3524420" cy="4419900"/>
            <a:chOff x="346325" y="1507315"/>
            <a:chExt cx="3524420" cy="4419900"/>
          </a:xfrm>
        </p:grpSpPr>
        <p:sp>
          <p:nvSpPr>
            <p:cNvPr id="122" name="Google Shape;122;p17"/>
            <p:cNvSpPr/>
            <p:nvPr/>
          </p:nvSpPr>
          <p:spPr>
            <a:xfrm>
              <a:off x="359845" y="1507315"/>
              <a:ext cx="3510900" cy="4419900"/>
            </a:xfrm>
            <a:prstGeom prst="rect">
              <a:avLst/>
            </a:prstGeom>
            <a:solidFill>
              <a:srgbClr val="FFFFFF"/>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23" name="Google Shape;123;p17"/>
            <p:cNvSpPr txBox="1"/>
            <p:nvPr/>
          </p:nvSpPr>
          <p:spPr>
            <a:xfrm>
              <a:off x="799025" y="2130133"/>
              <a:ext cx="2605500" cy="3478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Georgia"/>
                  <a:ea typeface="Georgia"/>
                  <a:cs typeface="Georgia"/>
                  <a:sym typeface="Georgia"/>
                </a:rPr>
                <a:t>Treating all persons under 18 years of age as a single category, </a:t>
              </a:r>
              <a:r>
                <a:rPr b="1" lang="en-US" sz="2000">
                  <a:solidFill>
                    <a:schemeClr val="dk1"/>
                  </a:solidFill>
                  <a:highlight>
                    <a:srgbClr val="FFFF00"/>
                  </a:highlight>
                  <a:latin typeface="Georgia"/>
                  <a:ea typeface="Georgia"/>
                  <a:cs typeface="Georgia"/>
                  <a:sym typeface="Georgia"/>
                </a:rPr>
                <a:t>without consideration of specific needs and traits of adolescent</a:t>
              </a:r>
              <a:r>
                <a:rPr b="1" lang="en-US" sz="2000">
                  <a:solidFill>
                    <a:schemeClr val="dk1"/>
                  </a:solidFill>
                  <a:latin typeface="Georgia"/>
                  <a:ea typeface="Georgia"/>
                  <a:cs typeface="Georgia"/>
                  <a:sym typeface="Georgia"/>
                </a:rPr>
                <a:t>s</a:t>
              </a:r>
              <a:r>
                <a:rPr lang="en-US" sz="2000">
                  <a:solidFill>
                    <a:schemeClr val="dk1"/>
                  </a:solidFill>
                  <a:latin typeface="Georgia"/>
                  <a:ea typeface="Georgia"/>
                  <a:cs typeface="Georgia"/>
                  <a:sym typeface="Georgia"/>
                </a:rPr>
                <a:t> is arbitrary, irrational and fails reasonable classification.</a:t>
              </a:r>
              <a:endParaRPr sz="1000">
                <a:solidFill>
                  <a:schemeClr val="dk1"/>
                </a:solidFill>
                <a:latin typeface="Georgia"/>
                <a:ea typeface="Georgia"/>
                <a:cs typeface="Georgia"/>
                <a:sym typeface="Georgia"/>
              </a:endParaRPr>
            </a:p>
          </p:txBody>
        </p:sp>
        <p:sp>
          <p:nvSpPr>
            <p:cNvPr id="124" name="Google Shape;124;p17"/>
            <p:cNvSpPr/>
            <p:nvPr/>
          </p:nvSpPr>
          <p:spPr>
            <a:xfrm>
              <a:off x="346325" y="1517800"/>
              <a:ext cx="3510900" cy="54900"/>
            </a:xfrm>
            <a:prstGeom prst="rect">
              <a:avLst/>
            </a:prstGeom>
            <a:solidFill>
              <a:srgbClr val="E8575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tantia"/>
                <a:ea typeface="Constantia"/>
                <a:cs typeface="Constantia"/>
                <a:sym typeface="Constantia"/>
              </a:endParaRPr>
            </a:p>
          </p:txBody>
        </p:sp>
      </p:grpSp>
      <p:grpSp>
        <p:nvGrpSpPr>
          <p:cNvPr id="125" name="Google Shape;125;p17"/>
          <p:cNvGrpSpPr/>
          <p:nvPr/>
        </p:nvGrpSpPr>
        <p:grpSpPr>
          <a:xfrm>
            <a:off x="8107700" y="1432289"/>
            <a:ext cx="3524420" cy="4572470"/>
            <a:chOff x="346325" y="1517800"/>
            <a:chExt cx="3524420" cy="4572470"/>
          </a:xfrm>
        </p:grpSpPr>
        <p:sp>
          <p:nvSpPr>
            <p:cNvPr id="126" name="Google Shape;126;p17"/>
            <p:cNvSpPr/>
            <p:nvPr/>
          </p:nvSpPr>
          <p:spPr>
            <a:xfrm>
              <a:off x="359845" y="1592826"/>
              <a:ext cx="3510900" cy="4419900"/>
            </a:xfrm>
            <a:prstGeom prst="rect">
              <a:avLst/>
            </a:prstGeom>
            <a:solidFill>
              <a:srgbClr val="FFFFFF"/>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27" name="Google Shape;127;p17"/>
            <p:cNvSpPr txBox="1"/>
            <p:nvPr/>
          </p:nvSpPr>
          <p:spPr>
            <a:xfrm>
              <a:off x="546425" y="1611270"/>
              <a:ext cx="3110700" cy="44790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US" sz="1900">
                  <a:solidFill>
                    <a:schemeClr val="dk1"/>
                  </a:solidFill>
                  <a:latin typeface="Georgia"/>
                  <a:ea typeface="Georgia"/>
                  <a:cs typeface="Georgia"/>
                  <a:sym typeface="Georgia"/>
                </a:rPr>
                <a:t>The POCSO Act in operation has a </a:t>
              </a:r>
              <a:r>
                <a:rPr b="1" lang="en-US" sz="1900">
                  <a:solidFill>
                    <a:schemeClr val="dk1"/>
                  </a:solidFill>
                  <a:latin typeface="Georgia"/>
                  <a:ea typeface="Georgia"/>
                  <a:cs typeface="Georgia"/>
                  <a:sym typeface="Georgia"/>
                </a:rPr>
                <a:t>discriminatory impact </a:t>
              </a:r>
              <a:r>
                <a:rPr lang="en-US" sz="1900">
                  <a:solidFill>
                    <a:schemeClr val="dk1"/>
                  </a:solidFill>
                  <a:latin typeface="Georgia"/>
                  <a:ea typeface="Georgia"/>
                  <a:cs typeface="Georgia"/>
                  <a:sym typeface="Georgia"/>
                </a:rPr>
                <a:t>on</a:t>
              </a:r>
              <a:endParaRPr sz="1900">
                <a:solidFill>
                  <a:schemeClr val="dk1"/>
                </a:solidFill>
                <a:latin typeface="Georgia"/>
                <a:ea typeface="Georgia"/>
                <a:cs typeface="Georgia"/>
                <a:sym typeface="Georgia"/>
              </a:endParaRPr>
            </a:p>
            <a:p>
              <a:pPr indent="-349250" lvl="0" marL="457200" rtl="0" algn="l">
                <a:spcBef>
                  <a:spcPts val="0"/>
                </a:spcBef>
                <a:spcAft>
                  <a:spcPts val="0"/>
                </a:spcAft>
                <a:buClr>
                  <a:schemeClr val="dk1"/>
                </a:buClr>
                <a:buSzPts val="1900"/>
                <a:buFont typeface="Georgia"/>
                <a:buAutoNum type="alphaLcPeriod"/>
              </a:pPr>
              <a:r>
                <a:rPr lang="en-US" sz="1900">
                  <a:solidFill>
                    <a:schemeClr val="dk1"/>
                  </a:solidFill>
                  <a:latin typeface="Georgia"/>
                  <a:ea typeface="Georgia"/>
                  <a:cs typeface="Georgia"/>
                  <a:sym typeface="Georgia"/>
                </a:rPr>
                <a:t>Girls whose family oppose her relationship</a:t>
              </a:r>
              <a:endParaRPr sz="1900">
                <a:solidFill>
                  <a:schemeClr val="dk1"/>
                </a:solidFill>
                <a:latin typeface="Georgia"/>
                <a:ea typeface="Georgia"/>
                <a:cs typeface="Georgia"/>
                <a:sym typeface="Georgia"/>
              </a:endParaRPr>
            </a:p>
            <a:p>
              <a:pPr indent="-349250" lvl="0" marL="457200" rtl="0" algn="l">
                <a:spcBef>
                  <a:spcPts val="0"/>
                </a:spcBef>
                <a:spcAft>
                  <a:spcPts val="0"/>
                </a:spcAft>
                <a:buClr>
                  <a:schemeClr val="dk1"/>
                </a:buClr>
                <a:buSzPts val="1900"/>
                <a:buFont typeface="Georgia"/>
                <a:buAutoNum type="alphaLcPeriod"/>
              </a:pPr>
              <a:r>
                <a:rPr lang="en-US" sz="1900">
                  <a:solidFill>
                    <a:schemeClr val="dk1"/>
                  </a:solidFill>
                  <a:latin typeface="Georgia"/>
                  <a:ea typeface="Georgia"/>
                  <a:cs typeface="Georgia"/>
                  <a:sym typeface="Georgia"/>
                </a:rPr>
                <a:t>Girls seeking sexual and reproductive health services</a:t>
              </a:r>
              <a:endParaRPr sz="1900">
                <a:solidFill>
                  <a:schemeClr val="dk1"/>
                </a:solidFill>
                <a:latin typeface="Georgia"/>
                <a:ea typeface="Georgia"/>
                <a:cs typeface="Georgia"/>
                <a:sym typeface="Georgia"/>
              </a:endParaRPr>
            </a:p>
            <a:p>
              <a:pPr indent="-349250" lvl="0" marL="457200" rtl="0" algn="l">
                <a:spcBef>
                  <a:spcPts val="0"/>
                </a:spcBef>
                <a:spcAft>
                  <a:spcPts val="0"/>
                </a:spcAft>
                <a:buClr>
                  <a:schemeClr val="dk1"/>
                </a:buClr>
                <a:buSzPts val="1900"/>
                <a:buFont typeface="Georgia"/>
                <a:buAutoNum type="alphaLcPeriod"/>
              </a:pPr>
              <a:r>
                <a:rPr lang="en-US" sz="1900">
                  <a:solidFill>
                    <a:schemeClr val="dk1"/>
                  </a:solidFill>
                  <a:latin typeface="Georgia"/>
                  <a:ea typeface="Georgia"/>
                  <a:cs typeface="Georgia"/>
                  <a:sym typeface="Georgia"/>
                </a:rPr>
                <a:t>Boys where the couple is below 18</a:t>
              </a:r>
              <a:endParaRPr sz="1900">
                <a:solidFill>
                  <a:schemeClr val="dk1"/>
                </a:solidFill>
                <a:latin typeface="Georgia"/>
                <a:ea typeface="Georgia"/>
                <a:cs typeface="Georgia"/>
                <a:sym typeface="Georgia"/>
              </a:endParaRPr>
            </a:p>
            <a:p>
              <a:pPr indent="-349250" lvl="0" marL="457200" rtl="0" algn="l">
                <a:spcBef>
                  <a:spcPts val="0"/>
                </a:spcBef>
                <a:spcAft>
                  <a:spcPts val="0"/>
                </a:spcAft>
                <a:buClr>
                  <a:schemeClr val="dk1"/>
                </a:buClr>
                <a:buSzPts val="1900"/>
                <a:buFont typeface="Georgia"/>
                <a:buAutoNum type="alphaLcPeriod"/>
              </a:pPr>
              <a:r>
                <a:rPr lang="en-US" sz="1900">
                  <a:solidFill>
                    <a:schemeClr val="dk1"/>
                  </a:solidFill>
                  <a:latin typeface="Georgia"/>
                  <a:ea typeface="Georgia"/>
                  <a:cs typeface="Georgia"/>
                  <a:sym typeface="Georgia"/>
                </a:rPr>
                <a:t>Tribal communities that accept adolescent sexuality</a:t>
              </a:r>
              <a:endParaRPr sz="1900">
                <a:solidFill>
                  <a:schemeClr val="dk1"/>
                </a:solidFill>
                <a:latin typeface="Georgia"/>
                <a:ea typeface="Georgia"/>
                <a:cs typeface="Georgia"/>
                <a:sym typeface="Georgia"/>
              </a:endParaRPr>
            </a:p>
          </p:txBody>
        </p:sp>
        <p:sp>
          <p:nvSpPr>
            <p:cNvPr id="128" name="Google Shape;128;p17"/>
            <p:cNvSpPr/>
            <p:nvPr/>
          </p:nvSpPr>
          <p:spPr>
            <a:xfrm>
              <a:off x="346325" y="1517800"/>
              <a:ext cx="3510900" cy="54900"/>
            </a:xfrm>
            <a:prstGeom prst="rect">
              <a:avLst/>
            </a:prstGeom>
            <a:solidFill>
              <a:srgbClr val="E8575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tantia"/>
                <a:ea typeface="Constantia"/>
                <a:cs typeface="Constantia"/>
                <a:sym typeface="Constantia"/>
              </a:endParaRPr>
            </a:p>
          </p:txBody>
        </p:sp>
      </p:grpSp>
      <p:grpSp>
        <p:nvGrpSpPr>
          <p:cNvPr id="129" name="Google Shape;129;p17"/>
          <p:cNvGrpSpPr/>
          <p:nvPr/>
        </p:nvGrpSpPr>
        <p:grpSpPr>
          <a:xfrm>
            <a:off x="346325" y="1517800"/>
            <a:ext cx="3524420" cy="4494926"/>
            <a:chOff x="346325" y="1517800"/>
            <a:chExt cx="3524420" cy="4494926"/>
          </a:xfrm>
        </p:grpSpPr>
        <p:sp>
          <p:nvSpPr>
            <p:cNvPr id="130" name="Google Shape;130;p17"/>
            <p:cNvSpPr/>
            <p:nvPr/>
          </p:nvSpPr>
          <p:spPr>
            <a:xfrm>
              <a:off x="359845" y="1592826"/>
              <a:ext cx="3510900" cy="4419900"/>
            </a:xfrm>
            <a:prstGeom prst="rect">
              <a:avLst/>
            </a:prstGeom>
            <a:solidFill>
              <a:srgbClr val="FFFFFF"/>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1" name="Google Shape;131;p17"/>
            <p:cNvSpPr txBox="1"/>
            <p:nvPr/>
          </p:nvSpPr>
          <p:spPr>
            <a:xfrm>
              <a:off x="546425" y="2176075"/>
              <a:ext cx="3110700" cy="3001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100">
                  <a:solidFill>
                    <a:schemeClr val="dk1"/>
                  </a:solidFill>
                  <a:latin typeface="Georgia"/>
                  <a:ea typeface="Georgia"/>
                  <a:cs typeface="Georgia"/>
                  <a:sym typeface="Georgia"/>
                </a:rPr>
                <a:t>There is </a:t>
              </a:r>
              <a:r>
                <a:rPr b="1" lang="en-US" sz="2100">
                  <a:solidFill>
                    <a:schemeClr val="dk1"/>
                  </a:solidFill>
                  <a:latin typeface="Georgia"/>
                  <a:ea typeface="Georgia"/>
                  <a:cs typeface="Georgia"/>
                  <a:sym typeface="Georgia"/>
                </a:rPr>
                <a:t>no rational nexus </a:t>
              </a:r>
              <a:r>
                <a:rPr lang="en-US" sz="2100">
                  <a:solidFill>
                    <a:schemeClr val="dk1"/>
                  </a:solidFill>
                  <a:latin typeface="Georgia"/>
                  <a:ea typeface="Georgia"/>
                  <a:cs typeface="Georgia"/>
                  <a:sym typeface="Georgia"/>
                </a:rPr>
                <a:t>between the blanket criminalisation of adolescent sexuality and the objective of POCSO  to protect children from sexual assault, harassment and pornography</a:t>
              </a:r>
              <a:endParaRPr sz="2100">
                <a:solidFill>
                  <a:schemeClr val="dk1"/>
                </a:solidFill>
                <a:latin typeface="Georgia"/>
                <a:ea typeface="Georgia"/>
                <a:cs typeface="Georgia"/>
                <a:sym typeface="Georgia"/>
              </a:endParaRPr>
            </a:p>
          </p:txBody>
        </p:sp>
        <p:sp>
          <p:nvSpPr>
            <p:cNvPr id="132" name="Google Shape;132;p17"/>
            <p:cNvSpPr/>
            <p:nvPr/>
          </p:nvSpPr>
          <p:spPr>
            <a:xfrm>
              <a:off x="346325" y="1517800"/>
              <a:ext cx="3510900" cy="54900"/>
            </a:xfrm>
            <a:prstGeom prst="rect">
              <a:avLst/>
            </a:prstGeom>
            <a:solidFill>
              <a:srgbClr val="E8575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tantia"/>
                <a:ea typeface="Constantia"/>
                <a:cs typeface="Constantia"/>
                <a:sym typeface="Constantia"/>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4F8"/>
        </a:solidFill>
      </p:bgPr>
    </p:bg>
    <p:spTree>
      <p:nvGrpSpPr>
        <p:cNvPr id="136" name="Shape 136"/>
        <p:cNvGrpSpPr/>
        <p:nvPr/>
      </p:nvGrpSpPr>
      <p:grpSpPr>
        <a:xfrm>
          <a:off x="0" y="0"/>
          <a:ext cx="0" cy="0"/>
          <a:chOff x="0" y="0"/>
          <a:chExt cx="0" cy="0"/>
        </a:xfrm>
      </p:grpSpPr>
      <p:sp>
        <p:nvSpPr>
          <p:cNvPr id="137" name="Google Shape;137;p18"/>
          <p:cNvSpPr/>
          <p:nvPr/>
        </p:nvSpPr>
        <p:spPr>
          <a:xfrm>
            <a:off x="0" y="0"/>
            <a:ext cx="12191700" cy="914400"/>
          </a:xfrm>
          <a:prstGeom prst="rect">
            <a:avLst/>
          </a:prstGeom>
          <a:solidFill>
            <a:srgbClr val="0F1A2E"/>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138" name="Google Shape;138;p18"/>
          <p:cNvSpPr/>
          <p:nvPr/>
        </p:nvSpPr>
        <p:spPr>
          <a:xfrm>
            <a:off x="0" y="910843"/>
            <a:ext cx="12191700" cy="54900"/>
          </a:xfrm>
          <a:prstGeom prst="rect">
            <a:avLst/>
          </a:prstGeom>
          <a:solidFill>
            <a:srgbClr val="00899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139" name="Google Shape;139;p18"/>
          <p:cNvSpPr txBox="1"/>
          <p:nvPr/>
        </p:nvSpPr>
        <p:spPr>
          <a:xfrm>
            <a:off x="385775" y="41700"/>
            <a:ext cx="117123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FFFFFF"/>
                </a:solidFill>
                <a:latin typeface="Constantia"/>
                <a:ea typeface="Constantia"/>
                <a:cs typeface="Constantia"/>
                <a:sym typeface="Constantia"/>
              </a:rPr>
              <a:t>Criminalisation of Normative Behaviour Violates Right to Life, Liberty and Dignity under Article 21</a:t>
            </a:r>
            <a:endParaRPr>
              <a:latin typeface="Constantia"/>
              <a:ea typeface="Constantia"/>
              <a:cs typeface="Constantia"/>
              <a:sym typeface="Constantia"/>
            </a:endParaRPr>
          </a:p>
        </p:txBody>
      </p:sp>
      <p:sp>
        <p:nvSpPr>
          <p:cNvPr id="140" name="Google Shape;140;p18"/>
          <p:cNvSpPr/>
          <p:nvPr/>
        </p:nvSpPr>
        <p:spPr>
          <a:xfrm>
            <a:off x="457200" y="1280150"/>
            <a:ext cx="11524500" cy="5168100"/>
          </a:xfrm>
          <a:prstGeom prst="rect">
            <a:avLst/>
          </a:prstGeom>
          <a:solidFill>
            <a:srgbClr val="FFFFFF"/>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141" name="Google Shape;141;p18"/>
          <p:cNvSpPr/>
          <p:nvPr/>
        </p:nvSpPr>
        <p:spPr>
          <a:xfrm>
            <a:off x="457200" y="1280150"/>
            <a:ext cx="5517300" cy="54900"/>
          </a:xfrm>
          <a:prstGeom prst="rect">
            <a:avLst/>
          </a:prstGeom>
          <a:solidFill>
            <a:srgbClr val="00899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142" name="Google Shape;142;p18"/>
          <p:cNvSpPr txBox="1"/>
          <p:nvPr/>
        </p:nvSpPr>
        <p:spPr>
          <a:xfrm>
            <a:off x="457200" y="1364850"/>
            <a:ext cx="10983300" cy="446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300">
                <a:solidFill>
                  <a:srgbClr val="00899B"/>
                </a:solidFill>
                <a:latin typeface="Constantia"/>
                <a:ea typeface="Constantia"/>
                <a:cs typeface="Constantia"/>
                <a:sym typeface="Constantia"/>
              </a:rPr>
              <a:t>Non-recognition of n</a:t>
            </a:r>
            <a:r>
              <a:rPr b="1" lang="en-US" sz="2300">
                <a:solidFill>
                  <a:srgbClr val="00899B"/>
                </a:solidFill>
                <a:latin typeface="Constantia"/>
                <a:ea typeface="Constantia"/>
                <a:cs typeface="Constantia"/>
                <a:sym typeface="Constantia"/>
              </a:rPr>
              <a:t>ormative nature of adolescent </a:t>
            </a:r>
            <a:r>
              <a:rPr lang="en-US" sz="2300">
                <a:solidFill>
                  <a:srgbClr val="1E293B"/>
                </a:solidFill>
                <a:latin typeface="Georgia"/>
                <a:ea typeface="Georgia"/>
                <a:cs typeface="Georgia"/>
                <a:sym typeface="Georgia"/>
              </a:rPr>
              <a:t>s</a:t>
            </a:r>
            <a:r>
              <a:rPr b="1" lang="en-US" sz="2300">
                <a:solidFill>
                  <a:srgbClr val="00899B"/>
                </a:solidFill>
                <a:latin typeface="Constantia"/>
                <a:ea typeface="Constantia"/>
                <a:cs typeface="Constantia"/>
                <a:sym typeface="Constantia"/>
              </a:rPr>
              <a:t>exuality offends dignity </a:t>
            </a:r>
            <a:endParaRPr sz="2000">
              <a:latin typeface="Constantia"/>
              <a:ea typeface="Constantia"/>
              <a:cs typeface="Constantia"/>
              <a:sym typeface="Constantia"/>
            </a:endParaRPr>
          </a:p>
        </p:txBody>
      </p:sp>
      <p:sp>
        <p:nvSpPr>
          <p:cNvPr id="143" name="Google Shape;143;p18"/>
          <p:cNvSpPr txBox="1"/>
          <p:nvPr/>
        </p:nvSpPr>
        <p:spPr>
          <a:xfrm>
            <a:off x="703950" y="1924550"/>
            <a:ext cx="11146500" cy="4379100"/>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355600" lvl="0" marL="4572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Dignity = (i) t</a:t>
            </a:r>
            <a:r>
              <a:rPr lang="en-US" sz="2000">
                <a:solidFill>
                  <a:srgbClr val="1E293B"/>
                </a:solidFill>
                <a:highlight>
                  <a:srgbClr val="FFFF00"/>
                </a:highlight>
                <a:latin typeface="Georgia"/>
                <a:ea typeface="Georgia"/>
                <a:cs typeface="Georgia"/>
                <a:sym typeface="Georgia"/>
              </a:rPr>
              <a:t>he right not to be treated as an object,</a:t>
            </a:r>
            <a:r>
              <a:rPr lang="en-US" sz="2000">
                <a:solidFill>
                  <a:srgbClr val="1E293B"/>
                </a:solidFill>
                <a:latin typeface="Georgia"/>
                <a:ea typeface="Georgia"/>
                <a:cs typeface="Georgia"/>
                <a:sym typeface="Georgia"/>
              </a:rPr>
              <a:t> (ii) access to the minimum material conditions for a meaningful life, and (iii)</a:t>
            </a:r>
            <a:r>
              <a:rPr lang="en-US" sz="2000">
                <a:solidFill>
                  <a:srgbClr val="1E293B"/>
                </a:solidFill>
                <a:highlight>
                  <a:schemeClr val="lt1"/>
                </a:highlight>
                <a:latin typeface="Georgia"/>
                <a:ea typeface="Georgia"/>
                <a:cs typeface="Georgia"/>
                <a:sym typeface="Georgia"/>
              </a:rPr>
              <a:t> </a:t>
            </a:r>
            <a:r>
              <a:rPr lang="en-US" sz="2000">
                <a:solidFill>
                  <a:srgbClr val="1E293B"/>
                </a:solidFill>
                <a:highlight>
                  <a:srgbClr val="FFFF00"/>
                </a:highlight>
                <a:latin typeface="Georgia"/>
                <a:ea typeface="Georgia"/>
                <a:cs typeface="Georgia"/>
                <a:sym typeface="Georgia"/>
              </a:rPr>
              <a:t>the right to be recognised</a:t>
            </a:r>
            <a:r>
              <a:rPr lang="en-US" sz="2000">
                <a:solidFill>
                  <a:srgbClr val="1E293B"/>
                </a:solidFill>
                <a:highlight>
                  <a:schemeClr val="lt1"/>
                </a:highlight>
                <a:latin typeface="Georgia"/>
                <a:ea typeface="Georgia"/>
                <a:cs typeface="Georgia"/>
                <a:sym typeface="Georgia"/>
              </a:rPr>
              <a:t>. </a:t>
            </a:r>
            <a:r>
              <a:rPr i="1" lang="en-US" sz="2000">
                <a:solidFill>
                  <a:srgbClr val="1C4587"/>
                </a:solidFill>
                <a:highlight>
                  <a:schemeClr val="lt1"/>
                </a:highlight>
                <a:latin typeface="Georgia"/>
                <a:ea typeface="Georgia"/>
                <a:cs typeface="Georgia"/>
                <a:sym typeface="Georgia"/>
              </a:rPr>
              <a:t>Prajwala v. Union of India, 2026 INSC 609</a:t>
            </a:r>
            <a:endParaRPr i="1" sz="2000">
              <a:solidFill>
                <a:srgbClr val="1C4587"/>
              </a:solidFill>
              <a:highlight>
                <a:schemeClr val="lt1"/>
              </a:highlight>
              <a:latin typeface="Georgia"/>
              <a:ea typeface="Georgia"/>
              <a:cs typeface="Georgia"/>
              <a:sym typeface="Georgia"/>
            </a:endParaRPr>
          </a:p>
          <a:p>
            <a:pPr indent="0" lvl="0" marL="0" rtl="0" algn="l">
              <a:spcBef>
                <a:spcPts val="0"/>
              </a:spcBef>
              <a:spcAft>
                <a:spcPts val="0"/>
              </a:spcAft>
              <a:buNone/>
            </a:pPr>
            <a:r>
              <a:t/>
            </a:r>
            <a:endParaRPr i="1" sz="2000">
              <a:solidFill>
                <a:srgbClr val="1E293B"/>
              </a:solidFill>
              <a:highlight>
                <a:schemeClr val="lt1"/>
              </a:highlight>
              <a:latin typeface="Georgia"/>
              <a:ea typeface="Georgia"/>
              <a:cs typeface="Georgia"/>
              <a:sym typeface="Georgia"/>
            </a:endParaRPr>
          </a:p>
          <a:p>
            <a:pPr indent="0" lvl="0" marL="457200" rtl="0" algn="l">
              <a:spcBef>
                <a:spcPts val="0"/>
              </a:spcBef>
              <a:spcAft>
                <a:spcPts val="0"/>
              </a:spcAft>
              <a:buNone/>
            </a:pPr>
            <a:r>
              <a:t/>
            </a:r>
            <a:endParaRPr sz="2000">
              <a:solidFill>
                <a:srgbClr val="1E293B"/>
              </a:solidFill>
              <a:latin typeface="Georgia"/>
              <a:ea typeface="Georgia"/>
              <a:cs typeface="Georgia"/>
              <a:sym typeface="Georgia"/>
            </a:endParaRPr>
          </a:p>
          <a:p>
            <a:pPr indent="-406400" lvl="0" marL="457200" rtl="0" algn="just">
              <a:spcBef>
                <a:spcPts val="1200"/>
              </a:spcBef>
              <a:spcAft>
                <a:spcPts val="0"/>
              </a:spcAft>
              <a:buClr>
                <a:srgbClr val="1E293B"/>
              </a:buClr>
              <a:buSzPts val="2800"/>
              <a:buFont typeface="Georgia"/>
              <a:buChar char="●"/>
            </a:pPr>
            <a:r>
              <a:rPr lang="en-US" sz="2000">
                <a:solidFill>
                  <a:schemeClr val="dk1"/>
                </a:solidFill>
                <a:highlight>
                  <a:srgbClr val="FFFFFF"/>
                </a:highlight>
                <a:latin typeface="Georgia"/>
                <a:ea typeface="Georgia"/>
                <a:cs typeface="Georgia"/>
                <a:sym typeface="Georgia"/>
              </a:rPr>
              <a:t>“</a:t>
            </a:r>
            <a:r>
              <a:rPr b="1" lang="en-US" sz="2000">
                <a:solidFill>
                  <a:schemeClr val="dk1"/>
                </a:solidFill>
                <a:highlight>
                  <a:srgbClr val="FFFFFF"/>
                </a:highlight>
                <a:latin typeface="Georgia"/>
                <a:ea typeface="Georgia"/>
                <a:cs typeface="Georgia"/>
                <a:sym typeface="Georgia"/>
              </a:rPr>
              <a:t> </a:t>
            </a:r>
            <a:r>
              <a:rPr lang="en-US" sz="2000">
                <a:solidFill>
                  <a:schemeClr val="dk1"/>
                </a:solidFill>
                <a:highlight>
                  <a:srgbClr val="FFFFFF"/>
                </a:highlight>
                <a:latin typeface="Georgia"/>
                <a:ea typeface="Georgia"/>
                <a:cs typeface="Georgia"/>
                <a:sym typeface="Georgia"/>
              </a:rPr>
              <a:t>A </a:t>
            </a:r>
            <a:r>
              <a:rPr b="1" lang="en-US" sz="2000">
                <a:solidFill>
                  <a:schemeClr val="dk1"/>
                </a:solidFill>
                <a:highlight>
                  <a:srgbClr val="FFFF00"/>
                </a:highlight>
                <a:latin typeface="Georgia"/>
                <a:ea typeface="Georgia"/>
                <a:cs typeface="Georgia"/>
                <a:sym typeface="Georgia"/>
              </a:rPr>
              <a:t>strict textual approach to the law</a:t>
            </a:r>
            <a:r>
              <a:rPr lang="en-US" sz="2000">
                <a:solidFill>
                  <a:schemeClr val="dk1"/>
                </a:solidFill>
                <a:highlight>
                  <a:srgbClr val="FFFFFF"/>
                </a:highlight>
                <a:latin typeface="Georgia"/>
                <a:ea typeface="Georgia"/>
                <a:cs typeface="Georgia"/>
                <a:sym typeface="Georgia"/>
              </a:rPr>
              <a:t>, when deployed in cases such as the present one, in effect, </a:t>
            </a:r>
            <a:r>
              <a:rPr b="1" lang="en-US" sz="2000">
                <a:solidFill>
                  <a:schemeClr val="dk1"/>
                </a:solidFill>
                <a:highlight>
                  <a:srgbClr val="FFFF00"/>
                </a:highlight>
                <a:latin typeface="Georgia"/>
                <a:ea typeface="Georgia"/>
                <a:cs typeface="Georgia"/>
                <a:sym typeface="Georgia"/>
              </a:rPr>
              <a:t>prioritises a protective, statute- based understanding of harm over lived reality,</a:t>
            </a:r>
            <a:r>
              <a:rPr b="1" lang="en-US" sz="2000">
                <a:solidFill>
                  <a:schemeClr val="dk1"/>
                </a:solidFill>
                <a:highlight>
                  <a:srgbClr val="FFFFFF"/>
                </a:highlight>
                <a:latin typeface="Georgia"/>
                <a:ea typeface="Georgia"/>
                <a:cs typeface="Georgia"/>
                <a:sym typeface="Georgia"/>
              </a:rPr>
              <a:t> </a:t>
            </a:r>
            <a:r>
              <a:rPr lang="en-US" sz="2000">
                <a:solidFill>
                  <a:schemeClr val="dk1"/>
                </a:solidFill>
                <a:highlight>
                  <a:srgbClr val="FFFFFF"/>
                </a:highlight>
                <a:latin typeface="Georgia"/>
                <a:ea typeface="Georgia"/>
                <a:cs typeface="Georgia"/>
                <a:sym typeface="Georgia"/>
              </a:rPr>
              <a:t>thereby </a:t>
            </a:r>
            <a:r>
              <a:rPr b="1" lang="en-US" sz="2000">
                <a:solidFill>
                  <a:schemeClr val="dk1"/>
                </a:solidFill>
                <a:highlight>
                  <a:srgbClr val="FFFF00"/>
                </a:highlight>
                <a:latin typeface="Georgia"/>
                <a:ea typeface="Georgia"/>
                <a:cs typeface="Georgia"/>
                <a:sym typeface="Georgia"/>
              </a:rPr>
              <a:t>collapsing the distinction between actual victimhood and presumed vulnerability</a:t>
            </a:r>
            <a:r>
              <a:rPr b="1" lang="en-US" sz="2000">
                <a:solidFill>
                  <a:schemeClr val="dk1"/>
                </a:solidFill>
                <a:highlight>
                  <a:srgbClr val="FFFFFF"/>
                </a:highlight>
                <a:latin typeface="Georgia"/>
                <a:ea typeface="Georgia"/>
                <a:cs typeface="Georgia"/>
                <a:sym typeface="Georgia"/>
              </a:rPr>
              <a:t>. </a:t>
            </a:r>
            <a:r>
              <a:rPr lang="en-US" sz="2000">
                <a:solidFill>
                  <a:schemeClr val="dk1"/>
                </a:solidFill>
                <a:highlight>
                  <a:srgbClr val="FFFFFF"/>
                </a:highlight>
                <a:latin typeface="Georgia"/>
                <a:ea typeface="Georgia"/>
                <a:cs typeface="Georgia"/>
                <a:sym typeface="Georgia"/>
              </a:rPr>
              <a:t>The result is a peculiar scenario where the </a:t>
            </a:r>
            <a:r>
              <a:rPr b="1" lang="en-US" sz="2000">
                <a:solidFill>
                  <a:schemeClr val="dk1"/>
                </a:solidFill>
                <a:highlight>
                  <a:srgbClr val="FFFFFF"/>
                </a:highlight>
                <a:latin typeface="Georgia"/>
                <a:ea typeface="Georgia"/>
                <a:cs typeface="Georgia"/>
                <a:sym typeface="Georgia"/>
              </a:rPr>
              <a:t>victim neither claims nor experiences harm, yet the legal framework insists on her victimhood, and the offender-status of the accused.</a:t>
            </a:r>
            <a:r>
              <a:rPr lang="en-US" sz="2000">
                <a:solidFill>
                  <a:schemeClr val="dk1"/>
                </a:solidFill>
                <a:highlight>
                  <a:srgbClr val="FFFFFF"/>
                </a:highlight>
                <a:latin typeface="Georgia"/>
                <a:ea typeface="Georgia"/>
                <a:cs typeface="Georgia"/>
                <a:sym typeface="Georgia"/>
              </a:rPr>
              <a:t>” </a:t>
            </a:r>
            <a:r>
              <a:rPr i="1" lang="en-US" sz="1800">
                <a:solidFill>
                  <a:srgbClr val="1C4587"/>
                </a:solidFill>
                <a:highlight>
                  <a:srgbClr val="FFFFFF"/>
                </a:highlight>
                <a:latin typeface="Georgia"/>
                <a:ea typeface="Georgia"/>
                <a:cs typeface="Georgia"/>
                <a:sym typeface="Georgia"/>
              </a:rPr>
              <a:t>Harmeet Singh v State Government of GNCT, </a:t>
            </a:r>
            <a:r>
              <a:rPr lang="en-US" sz="1800">
                <a:solidFill>
                  <a:srgbClr val="1C4587"/>
                </a:solidFill>
                <a:highlight>
                  <a:srgbClr val="FFFFFF"/>
                </a:highlight>
                <a:latin typeface="Georgia"/>
                <a:ea typeface="Georgia"/>
                <a:cs typeface="Georgia"/>
                <a:sym typeface="Georgia"/>
              </a:rPr>
              <a:t>W.P.(CRL) 1985/2025 (decided on 16.04.26 by Delhi High Court).</a:t>
            </a:r>
            <a:endParaRPr sz="1800">
              <a:solidFill>
                <a:srgbClr val="1C4587"/>
              </a:solidFill>
              <a:highlight>
                <a:srgbClr val="FFFFFF"/>
              </a:highlight>
              <a:latin typeface="Georgia"/>
              <a:ea typeface="Georgia"/>
              <a:cs typeface="Georgia"/>
              <a:sym typeface="Georgia"/>
            </a:endParaRPr>
          </a:p>
          <a:p>
            <a:pPr indent="0" lvl="0" marL="457200" rtl="0" algn="l">
              <a:spcBef>
                <a:spcPts val="1200"/>
              </a:spcBef>
              <a:spcAft>
                <a:spcPts val="0"/>
              </a:spcAft>
              <a:buNone/>
            </a:pPr>
            <a:r>
              <a:t/>
            </a:r>
            <a:endParaRPr i="1" sz="1250">
              <a:solidFill>
                <a:srgbClr val="1E293B"/>
              </a:solidFill>
              <a:latin typeface="Georgia"/>
              <a:ea typeface="Georgia"/>
              <a:cs typeface="Georgia"/>
              <a:sym typeface="Georg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grpSp>
        <p:nvGrpSpPr>
          <p:cNvPr id="149" name="Google Shape;149;p19"/>
          <p:cNvGrpSpPr/>
          <p:nvPr/>
        </p:nvGrpSpPr>
        <p:grpSpPr>
          <a:xfrm>
            <a:off x="1287903" y="1775289"/>
            <a:ext cx="9365724" cy="4789385"/>
            <a:chOff x="1720850" y="2068513"/>
            <a:chExt cx="8478838" cy="4122738"/>
          </a:xfrm>
        </p:grpSpPr>
        <p:sp>
          <p:nvSpPr>
            <p:cNvPr id="150" name="Google Shape;150;p19"/>
            <p:cNvSpPr/>
            <p:nvPr/>
          </p:nvSpPr>
          <p:spPr>
            <a:xfrm>
              <a:off x="4664075" y="4217988"/>
              <a:ext cx="2589213" cy="1973263"/>
            </a:xfrm>
            <a:custGeom>
              <a:rect b="b" l="l" r="r" t="t"/>
              <a:pathLst>
                <a:path extrusionOk="0" h="446" w="586">
                  <a:moveTo>
                    <a:pt x="293" y="17"/>
                  </a:moveTo>
                  <a:cubicBezTo>
                    <a:pt x="253" y="17"/>
                    <a:pt x="215" y="13"/>
                    <a:pt x="177" y="5"/>
                  </a:cubicBezTo>
                  <a:cubicBezTo>
                    <a:pt x="155" y="0"/>
                    <a:pt x="133" y="12"/>
                    <a:pt x="125" y="34"/>
                  </a:cubicBezTo>
                  <a:cubicBezTo>
                    <a:pt x="9" y="353"/>
                    <a:pt x="9" y="353"/>
                    <a:pt x="9" y="353"/>
                  </a:cubicBezTo>
                  <a:cubicBezTo>
                    <a:pt x="0" y="378"/>
                    <a:pt x="14" y="405"/>
                    <a:pt x="40" y="412"/>
                  </a:cubicBezTo>
                  <a:cubicBezTo>
                    <a:pt x="121" y="434"/>
                    <a:pt x="206" y="446"/>
                    <a:pt x="293" y="446"/>
                  </a:cubicBezTo>
                  <a:cubicBezTo>
                    <a:pt x="381" y="446"/>
                    <a:pt x="466" y="434"/>
                    <a:pt x="547" y="412"/>
                  </a:cubicBezTo>
                  <a:cubicBezTo>
                    <a:pt x="572" y="405"/>
                    <a:pt x="586" y="378"/>
                    <a:pt x="577" y="353"/>
                  </a:cubicBezTo>
                  <a:cubicBezTo>
                    <a:pt x="462" y="34"/>
                    <a:pt x="462" y="34"/>
                    <a:pt x="462" y="34"/>
                  </a:cubicBezTo>
                  <a:cubicBezTo>
                    <a:pt x="454" y="12"/>
                    <a:pt x="431" y="0"/>
                    <a:pt x="409" y="5"/>
                  </a:cubicBezTo>
                  <a:cubicBezTo>
                    <a:pt x="372" y="13"/>
                    <a:pt x="333" y="17"/>
                    <a:pt x="293" y="17"/>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000000"/>
                </a:solidFill>
                <a:latin typeface="Libre Franklin"/>
                <a:ea typeface="Libre Franklin"/>
                <a:cs typeface="Libre Franklin"/>
                <a:sym typeface="Libre Franklin"/>
              </a:endParaRPr>
            </a:p>
          </p:txBody>
        </p:sp>
        <p:sp>
          <p:nvSpPr>
            <p:cNvPr id="151" name="Google Shape;151;p19"/>
            <p:cNvSpPr/>
            <p:nvPr/>
          </p:nvSpPr>
          <p:spPr>
            <a:xfrm>
              <a:off x="2516188" y="3365501"/>
              <a:ext cx="2497138" cy="2489200"/>
            </a:xfrm>
            <a:custGeom>
              <a:rect b="b" l="l" r="r" t="t"/>
              <a:pathLst>
                <a:path extrusionOk="0" h="563" w="565">
                  <a:moveTo>
                    <a:pt x="313" y="12"/>
                  </a:moveTo>
                  <a:cubicBezTo>
                    <a:pt x="28" y="195"/>
                    <a:pt x="28" y="195"/>
                    <a:pt x="28" y="195"/>
                  </a:cubicBezTo>
                  <a:cubicBezTo>
                    <a:pt x="5" y="210"/>
                    <a:pt x="0" y="240"/>
                    <a:pt x="16" y="261"/>
                  </a:cubicBezTo>
                  <a:cubicBezTo>
                    <a:pt x="111" y="386"/>
                    <a:pt x="236" y="486"/>
                    <a:pt x="380" y="552"/>
                  </a:cubicBezTo>
                  <a:cubicBezTo>
                    <a:pt x="404" y="563"/>
                    <a:pt x="432" y="551"/>
                    <a:pt x="441" y="526"/>
                  </a:cubicBezTo>
                  <a:cubicBezTo>
                    <a:pt x="557" y="207"/>
                    <a:pt x="557" y="207"/>
                    <a:pt x="557" y="207"/>
                  </a:cubicBezTo>
                  <a:cubicBezTo>
                    <a:pt x="565" y="185"/>
                    <a:pt x="555" y="162"/>
                    <a:pt x="535" y="151"/>
                  </a:cubicBezTo>
                  <a:cubicBezTo>
                    <a:pt x="473" y="119"/>
                    <a:pt x="417" y="74"/>
                    <a:pt x="373" y="21"/>
                  </a:cubicBezTo>
                  <a:cubicBezTo>
                    <a:pt x="358" y="4"/>
                    <a:pt x="332" y="0"/>
                    <a:pt x="313" y="12"/>
                  </a:cubicBezTo>
                  <a:close/>
                </a:path>
              </a:pathLst>
            </a:custGeom>
            <a:solidFill>
              <a:srgbClr val="DECD6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000000"/>
                </a:solidFill>
                <a:latin typeface="Libre Franklin"/>
                <a:ea typeface="Libre Franklin"/>
                <a:cs typeface="Libre Franklin"/>
                <a:sym typeface="Libre Franklin"/>
              </a:endParaRPr>
            </a:p>
          </p:txBody>
        </p:sp>
        <p:sp>
          <p:nvSpPr>
            <p:cNvPr id="152" name="Google Shape;152;p19"/>
            <p:cNvSpPr/>
            <p:nvPr/>
          </p:nvSpPr>
          <p:spPr>
            <a:xfrm>
              <a:off x="6908800" y="3365501"/>
              <a:ext cx="2495550" cy="2489200"/>
            </a:xfrm>
            <a:custGeom>
              <a:rect b="b" l="l" r="r" t="t"/>
              <a:pathLst>
                <a:path extrusionOk="0" h="563" w="565">
                  <a:moveTo>
                    <a:pt x="7" y="207"/>
                  </a:moveTo>
                  <a:cubicBezTo>
                    <a:pt x="123" y="526"/>
                    <a:pt x="123" y="526"/>
                    <a:pt x="123" y="526"/>
                  </a:cubicBezTo>
                  <a:cubicBezTo>
                    <a:pt x="132" y="551"/>
                    <a:pt x="161" y="563"/>
                    <a:pt x="185" y="552"/>
                  </a:cubicBezTo>
                  <a:cubicBezTo>
                    <a:pt x="329" y="486"/>
                    <a:pt x="453" y="386"/>
                    <a:pt x="549" y="261"/>
                  </a:cubicBezTo>
                  <a:cubicBezTo>
                    <a:pt x="565" y="240"/>
                    <a:pt x="559" y="210"/>
                    <a:pt x="537" y="195"/>
                  </a:cubicBezTo>
                  <a:cubicBezTo>
                    <a:pt x="252" y="12"/>
                    <a:pt x="252" y="12"/>
                    <a:pt x="252" y="12"/>
                  </a:cubicBezTo>
                  <a:cubicBezTo>
                    <a:pt x="232" y="0"/>
                    <a:pt x="207" y="4"/>
                    <a:pt x="192" y="21"/>
                  </a:cubicBezTo>
                  <a:cubicBezTo>
                    <a:pt x="147" y="74"/>
                    <a:pt x="92" y="119"/>
                    <a:pt x="30" y="151"/>
                  </a:cubicBezTo>
                  <a:cubicBezTo>
                    <a:pt x="9" y="162"/>
                    <a:pt x="0" y="185"/>
                    <a:pt x="7" y="207"/>
                  </a:cubicBezTo>
                  <a:close/>
                </a:path>
              </a:pathLst>
            </a:cu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000000"/>
                </a:solidFill>
                <a:latin typeface="Libre Franklin"/>
                <a:ea typeface="Libre Franklin"/>
                <a:cs typeface="Libre Franklin"/>
                <a:sym typeface="Libre Franklin"/>
              </a:endParaRPr>
            </a:p>
          </p:txBody>
        </p:sp>
        <p:sp>
          <p:nvSpPr>
            <p:cNvPr id="153" name="Google Shape;153;p19"/>
            <p:cNvSpPr/>
            <p:nvPr/>
          </p:nvSpPr>
          <p:spPr>
            <a:xfrm>
              <a:off x="8039100" y="2068513"/>
              <a:ext cx="2160588" cy="2012950"/>
            </a:xfrm>
            <a:custGeom>
              <a:rect b="b" l="l" r="r" t="t"/>
              <a:pathLst>
                <a:path extrusionOk="0" h="455" w="489">
                  <a:moveTo>
                    <a:pt x="57" y="40"/>
                  </a:moveTo>
                  <a:cubicBezTo>
                    <a:pt x="50" y="96"/>
                    <a:pt x="34" y="150"/>
                    <a:pt x="10" y="199"/>
                  </a:cubicBezTo>
                  <a:cubicBezTo>
                    <a:pt x="0" y="220"/>
                    <a:pt x="7" y="244"/>
                    <a:pt x="27" y="257"/>
                  </a:cubicBezTo>
                  <a:cubicBezTo>
                    <a:pt x="312" y="440"/>
                    <a:pt x="312" y="440"/>
                    <a:pt x="312" y="440"/>
                  </a:cubicBezTo>
                  <a:cubicBezTo>
                    <a:pt x="334" y="455"/>
                    <a:pt x="364" y="447"/>
                    <a:pt x="377" y="424"/>
                  </a:cubicBezTo>
                  <a:cubicBezTo>
                    <a:pt x="437" y="310"/>
                    <a:pt x="476" y="184"/>
                    <a:pt x="487" y="49"/>
                  </a:cubicBezTo>
                  <a:cubicBezTo>
                    <a:pt x="489" y="23"/>
                    <a:pt x="468" y="0"/>
                    <a:pt x="441" y="0"/>
                  </a:cubicBezTo>
                  <a:cubicBezTo>
                    <a:pt x="102" y="0"/>
                    <a:pt x="102" y="0"/>
                    <a:pt x="102" y="0"/>
                  </a:cubicBezTo>
                  <a:cubicBezTo>
                    <a:pt x="79" y="0"/>
                    <a:pt x="60" y="17"/>
                    <a:pt x="57" y="40"/>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000000"/>
                </a:solidFill>
                <a:latin typeface="Libre Franklin"/>
                <a:ea typeface="Libre Franklin"/>
                <a:cs typeface="Libre Franklin"/>
                <a:sym typeface="Libre Franklin"/>
              </a:endParaRPr>
            </a:p>
          </p:txBody>
        </p:sp>
        <p:sp>
          <p:nvSpPr>
            <p:cNvPr id="154" name="Google Shape;154;p19"/>
            <p:cNvSpPr/>
            <p:nvPr/>
          </p:nvSpPr>
          <p:spPr>
            <a:xfrm>
              <a:off x="1720850" y="2068513"/>
              <a:ext cx="2155825" cy="2012950"/>
            </a:xfrm>
            <a:custGeom>
              <a:rect b="b" l="l" r="r" t="t"/>
              <a:pathLst>
                <a:path extrusionOk="0" h="455" w="488">
                  <a:moveTo>
                    <a:pt x="387" y="0"/>
                  </a:moveTo>
                  <a:cubicBezTo>
                    <a:pt x="47" y="0"/>
                    <a:pt x="47" y="0"/>
                    <a:pt x="47" y="0"/>
                  </a:cubicBezTo>
                  <a:cubicBezTo>
                    <a:pt x="21" y="0"/>
                    <a:pt x="0" y="23"/>
                    <a:pt x="2" y="49"/>
                  </a:cubicBezTo>
                  <a:cubicBezTo>
                    <a:pt x="13" y="184"/>
                    <a:pt x="51" y="310"/>
                    <a:pt x="112" y="424"/>
                  </a:cubicBezTo>
                  <a:cubicBezTo>
                    <a:pt x="124" y="447"/>
                    <a:pt x="154" y="455"/>
                    <a:pt x="176" y="440"/>
                  </a:cubicBezTo>
                  <a:cubicBezTo>
                    <a:pt x="462" y="257"/>
                    <a:pt x="462" y="257"/>
                    <a:pt x="462" y="257"/>
                  </a:cubicBezTo>
                  <a:cubicBezTo>
                    <a:pt x="481" y="244"/>
                    <a:pt x="488" y="220"/>
                    <a:pt x="478" y="199"/>
                  </a:cubicBezTo>
                  <a:cubicBezTo>
                    <a:pt x="455" y="150"/>
                    <a:pt x="439" y="96"/>
                    <a:pt x="432" y="40"/>
                  </a:cubicBezTo>
                  <a:cubicBezTo>
                    <a:pt x="429" y="17"/>
                    <a:pt x="410" y="0"/>
                    <a:pt x="387" y="0"/>
                  </a:cubicBezTo>
                  <a:close/>
                </a:path>
              </a:pathLst>
            </a:custGeom>
            <a:solidFill>
              <a:srgbClr val="8D6B4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000000"/>
                </a:solidFill>
                <a:latin typeface="Libre Franklin"/>
                <a:ea typeface="Libre Franklin"/>
                <a:cs typeface="Libre Franklin"/>
                <a:sym typeface="Libre Franklin"/>
              </a:endParaRPr>
            </a:p>
          </p:txBody>
        </p:sp>
      </p:grpSp>
      <p:sp>
        <p:nvSpPr>
          <p:cNvPr id="155" name="Google Shape;155;p19"/>
          <p:cNvSpPr/>
          <p:nvPr/>
        </p:nvSpPr>
        <p:spPr>
          <a:xfrm>
            <a:off x="4557280" y="610609"/>
            <a:ext cx="2739000" cy="2596800"/>
          </a:xfrm>
          <a:prstGeom prst="ellipse">
            <a:avLst/>
          </a:prstGeom>
          <a:solidFill>
            <a:srgbClr val="59595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7F7F7F"/>
              </a:solidFill>
              <a:latin typeface="Libre Franklin"/>
              <a:ea typeface="Libre Franklin"/>
              <a:cs typeface="Libre Franklin"/>
              <a:sym typeface="Libre Franklin"/>
            </a:endParaRPr>
          </a:p>
        </p:txBody>
      </p:sp>
      <p:sp>
        <p:nvSpPr>
          <p:cNvPr id="156" name="Google Shape;156;p19"/>
          <p:cNvSpPr/>
          <p:nvPr/>
        </p:nvSpPr>
        <p:spPr>
          <a:xfrm>
            <a:off x="1454541" y="2038202"/>
            <a:ext cx="2122500" cy="708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Garamond"/>
              <a:buNone/>
            </a:pPr>
            <a:r>
              <a:rPr b="1" lang="en-US" sz="2000">
                <a:solidFill>
                  <a:srgbClr val="FFFFFF"/>
                </a:solidFill>
                <a:latin typeface="Garamond"/>
                <a:ea typeface="Garamond"/>
                <a:cs typeface="Garamond"/>
                <a:sym typeface="Garamond"/>
              </a:rPr>
              <a:t>Undermines</a:t>
            </a:r>
            <a:r>
              <a:rPr b="1" i="0" lang="en-US" sz="2000" u="none" cap="none" strike="noStrike">
                <a:solidFill>
                  <a:srgbClr val="FFFFFF"/>
                </a:solidFill>
                <a:latin typeface="Garamond"/>
                <a:ea typeface="Garamond"/>
                <a:cs typeface="Garamond"/>
                <a:sym typeface="Garamond"/>
              </a:rPr>
              <a:t> dignity &amp; privacy</a:t>
            </a:r>
            <a:endParaRPr b="0" i="0" sz="2000" u="none" cap="none" strike="noStrike">
              <a:solidFill>
                <a:srgbClr val="FFFFFF"/>
              </a:solidFill>
              <a:latin typeface="Garamond"/>
              <a:ea typeface="Garamond"/>
              <a:cs typeface="Garamond"/>
              <a:sym typeface="Garamond"/>
            </a:endParaRPr>
          </a:p>
        </p:txBody>
      </p:sp>
      <p:sp>
        <p:nvSpPr>
          <p:cNvPr id="157" name="Google Shape;157;p19"/>
          <p:cNvSpPr/>
          <p:nvPr/>
        </p:nvSpPr>
        <p:spPr>
          <a:xfrm>
            <a:off x="2453823" y="4361541"/>
            <a:ext cx="1947300" cy="708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Garamond"/>
              <a:buNone/>
            </a:pPr>
            <a:r>
              <a:rPr b="1" i="0" lang="en-US" sz="2000" u="none" cap="none" strike="noStrike">
                <a:solidFill>
                  <a:schemeClr val="lt1"/>
                </a:solidFill>
                <a:latin typeface="Garamond"/>
                <a:ea typeface="Garamond"/>
                <a:cs typeface="Garamond"/>
                <a:sym typeface="Garamond"/>
              </a:rPr>
              <a:t>Deprivation of Liberty</a:t>
            </a:r>
            <a:endParaRPr b="0" i="0" sz="2000" u="none" cap="none" strike="noStrike">
              <a:solidFill>
                <a:schemeClr val="lt1"/>
              </a:solidFill>
              <a:latin typeface="Garamond"/>
              <a:ea typeface="Garamond"/>
              <a:cs typeface="Garamond"/>
              <a:sym typeface="Garamond"/>
            </a:endParaRPr>
          </a:p>
        </p:txBody>
      </p:sp>
      <p:sp>
        <p:nvSpPr>
          <p:cNvPr id="158" name="Google Shape;158;p19"/>
          <p:cNvSpPr/>
          <p:nvPr/>
        </p:nvSpPr>
        <p:spPr>
          <a:xfrm>
            <a:off x="4663950" y="5509842"/>
            <a:ext cx="2589300" cy="708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Garamond"/>
              <a:buNone/>
            </a:pPr>
            <a:r>
              <a:rPr b="1" lang="en-US" sz="2000">
                <a:solidFill>
                  <a:schemeClr val="lt1"/>
                </a:solidFill>
                <a:latin typeface="Garamond"/>
                <a:ea typeface="Garamond"/>
                <a:cs typeface="Garamond"/>
                <a:sym typeface="Garamond"/>
              </a:rPr>
              <a:t>Barrier to</a:t>
            </a:r>
            <a:r>
              <a:rPr b="1" i="0" lang="en-US" sz="2000" u="none" cap="none" strike="noStrike">
                <a:solidFill>
                  <a:schemeClr val="lt1"/>
                </a:solidFill>
                <a:latin typeface="Garamond"/>
                <a:ea typeface="Garamond"/>
                <a:cs typeface="Garamond"/>
                <a:sym typeface="Garamond"/>
              </a:rPr>
              <a:t> Sexual &amp; </a:t>
            </a:r>
            <a:endParaRPr>
              <a:solidFill>
                <a:schemeClr val="lt1"/>
              </a:solidFill>
            </a:endParaRPr>
          </a:p>
          <a:p>
            <a:pPr indent="0" lvl="0" marL="0" marR="0" rtl="0" algn="ctr">
              <a:lnSpc>
                <a:spcPct val="100000"/>
              </a:lnSpc>
              <a:spcBef>
                <a:spcPts val="0"/>
              </a:spcBef>
              <a:spcAft>
                <a:spcPts val="0"/>
              </a:spcAft>
              <a:buClr>
                <a:srgbClr val="000000"/>
              </a:buClr>
              <a:buSzPts val="2000"/>
              <a:buFont typeface="Garamond"/>
              <a:buNone/>
            </a:pPr>
            <a:r>
              <a:rPr b="1" i="0" lang="en-US" sz="2000" u="none" cap="none" strike="noStrike">
                <a:solidFill>
                  <a:schemeClr val="lt1"/>
                </a:solidFill>
                <a:latin typeface="Garamond"/>
                <a:ea typeface="Garamond"/>
                <a:cs typeface="Garamond"/>
                <a:sym typeface="Garamond"/>
              </a:rPr>
              <a:t>Reproductive Health</a:t>
            </a:r>
            <a:endParaRPr>
              <a:solidFill>
                <a:schemeClr val="lt1"/>
              </a:solidFill>
            </a:endParaRPr>
          </a:p>
        </p:txBody>
      </p:sp>
      <p:sp>
        <p:nvSpPr>
          <p:cNvPr id="159" name="Google Shape;159;p19"/>
          <p:cNvSpPr/>
          <p:nvPr/>
        </p:nvSpPr>
        <p:spPr>
          <a:xfrm>
            <a:off x="7064981" y="3907353"/>
            <a:ext cx="2386500" cy="1015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000">
                <a:solidFill>
                  <a:schemeClr val="lt1"/>
                </a:solidFill>
                <a:latin typeface="Garamond"/>
                <a:ea typeface="Garamond"/>
                <a:cs typeface="Garamond"/>
                <a:sym typeface="Garamond"/>
              </a:rPr>
              <a:t>Undermines</a:t>
            </a:r>
            <a:endParaRPr>
              <a:solidFill>
                <a:schemeClr val="lt1"/>
              </a:solidFill>
            </a:endParaRPr>
          </a:p>
          <a:p>
            <a:pPr indent="0" lvl="0" marL="0" marR="0" rtl="0" algn="ctr">
              <a:lnSpc>
                <a:spcPct val="100000"/>
              </a:lnSpc>
              <a:spcBef>
                <a:spcPts val="0"/>
              </a:spcBef>
              <a:spcAft>
                <a:spcPts val="0"/>
              </a:spcAft>
              <a:buClr>
                <a:srgbClr val="000000"/>
              </a:buClr>
              <a:buSzPts val="2000"/>
              <a:buFont typeface="Garamond"/>
              <a:buNone/>
            </a:pPr>
            <a:r>
              <a:rPr b="1" i="0" lang="en-US" sz="2000" u="none" cap="none" strike="noStrike">
                <a:solidFill>
                  <a:schemeClr val="lt1"/>
                </a:solidFill>
                <a:latin typeface="Garamond"/>
                <a:ea typeface="Garamond"/>
                <a:cs typeface="Garamond"/>
                <a:sym typeface="Garamond"/>
              </a:rPr>
              <a:t>Best Interests &amp; Evolving Autonomy</a:t>
            </a:r>
            <a:endParaRPr/>
          </a:p>
        </p:txBody>
      </p:sp>
      <p:sp>
        <p:nvSpPr>
          <p:cNvPr id="160" name="Google Shape;160;p19"/>
          <p:cNvSpPr/>
          <p:nvPr/>
        </p:nvSpPr>
        <p:spPr>
          <a:xfrm>
            <a:off x="8601866" y="2669054"/>
            <a:ext cx="1920300" cy="7080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000">
                <a:solidFill>
                  <a:schemeClr val="lt1"/>
                </a:solidFill>
                <a:latin typeface="Garamond"/>
                <a:ea typeface="Garamond"/>
                <a:cs typeface="Garamond"/>
                <a:sym typeface="Garamond"/>
              </a:rPr>
              <a:t>Overburdens</a:t>
            </a:r>
            <a:endParaRPr>
              <a:solidFill>
                <a:schemeClr val="lt1"/>
              </a:solidFill>
            </a:endParaRPr>
          </a:p>
          <a:p>
            <a:pPr indent="0" lvl="0" marL="0" marR="0" rtl="0" algn="ctr">
              <a:lnSpc>
                <a:spcPct val="100000"/>
              </a:lnSpc>
              <a:spcBef>
                <a:spcPts val="0"/>
              </a:spcBef>
              <a:spcAft>
                <a:spcPts val="0"/>
              </a:spcAft>
              <a:buClr>
                <a:srgbClr val="000000"/>
              </a:buClr>
              <a:buSzPts val="2000"/>
              <a:buFont typeface="Garamond"/>
              <a:buNone/>
            </a:pPr>
            <a:r>
              <a:rPr b="1" i="0" lang="en-US" sz="2000" u="none" cap="none" strike="noStrike">
                <a:solidFill>
                  <a:schemeClr val="lt1"/>
                </a:solidFill>
                <a:latin typeface="Garamond"/>
                <a:ea typeface="Garamond"/>
                <a:cs typeface="Garamond"/>
                <a:sym typeface="Garamond"/>
              </a:rPr>
              <a:t>Justice System</a:t>
            </a:r>
            <a:endParaRPr>
              <a:solidFill>
                <a:schemeClr val="lt1"/>
              </a:solidFill>
            </a:endParaRPr>
          </a:p>
        </p:txBody>
      </p:sp>
      <p:sp>
        <p:nvSpPr>
          <p:cNvPr id="161" name="Google Shape;161;p19"/>
          <p:cNvSpPr/>
          <p:nvPr/>
        </p:nvSpPr>
        <p:spPr>
          <a:xfrm>
            <a:off x="4676903" y="1244978"/>
            <a:ext cx="2541000" cy="954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800"/>
              <a:buFont typeface="Garamond"/>
              <a:buNone/>
            </a:pPr>
            <a:r>
              <a:rPr b="1" i="0" lang="en-US" sz="2800" u="none" cap="none" strike="noStrike">
                <a:solidFill>
                  <a:srgbClr val="FFFFFF"/>
                </a:solidFill>
                <a:latin typeface="Garamond"/>
                <a:ea typeface="Garamond"/>
                <a:cs typeface="Garamond"/>
                <a:sym typeface="Garamond"/>
              </a:rPr>
              <a:t>Impact of </a:t>
            </a:r>
            <a:endParaRPr/>
          </a:p>
          <a:p>
            <a:pPr indent="0" lvl="0" marL="0" marR="0" rtl="0" algn="ctr">
              <a:lnSpc>
                <a:spcPct val="100000"/>
              </a:lnSpc>
              <a:spcBef>
                <a:spcPts val="0"/>
              </a:spcBef>
              <a:spcAft>
                <a:spcPts val="0"/>
              </a:spcAft>
              <a:buClr>
                <a:srgbClr val="FFFFFF"/>
              </a:buClr>
              <a:buSzPts val="2800"/>
              <a:buFont typeface="Garamond"/>
              <a:buNone/>
            </a:pPr>
            <a:r>
              <a:rPr b="1" i="0" lang="en-US" sz="2800" u="none" cap="none" strike="noStrike">
                <a:solidFill>
                  <a:srgbClr val="FFFFFF"/>
                </a:solidFill>
                <a:latin typeface="Garamond"/>
                <a:ea typeface="Garamond"/>
                <a:cs typeface="Garamond"/>
                <a:sym typeface="Garamond"/>
              </a:rPr>
              <a:t>Criminalisation</a:t>
            </a:r>
            <a:endParaRPr b="0" i="0" sz="2800" u="none" cap="none" strike="noStrike">
              <a:solidFill>
                <a:srgbClr val="FFFFFF"/>
              </a:solidFill>
              <a:latin typeface="Garamond"/>
              <a:ea typeface="Garamond"/>
              <a:cs typeface="Garamond"/>
              <a:sym typeface="Garamond"/>
            </a:endParaRPr>
          </a:p>
        </p:txBody>
      </p:sp>
      <p:grpSp>
        <p:nvGrpSpPr>
          <p:cNvPr id="162" name="Google Shape;162;p19"/>
          <p:cNvGrpSpPr/>
          <p:nvPr/>
        </p:nvGrpSpPr>
        <p:grpSpPr>
          <a:xfrm>
            <a:off x="4109467" y="1847057"/>
            <a:ext cx="3698291" cy="1862931"/>
            <a:chOff x="4109467" y="1847057"/>
            <a:chExt cx="3698291" cy="1862931"/>
          </a:xfrm>
        </p:grpSpPr>
        <p:sp>
          <p:nvSpPr>
            <p:cNvPr id="163" name="Google Shape;163;p19"/>
            <p:cNvSpPr/>
            <p:nvPr/>
          </p:nvSpPr>
          <p:spPr>
            <a:xfrm>
              <a:off x="4186238" y="1935163"/>
              <a:ext cx="269875" cy="942975"/>
            </a:xfrm>
            <a:custGeom>
              <a:rect b="b" l="l" r="r" t="t"/>
              <a:pathLst>
                <a:path extrusionOk="0" h="213" w="61">
                  <a:moveTo>
                    <a:pt x="61" y="213"/>
                  </a:moveTo>
                  <a:cubicBezTo>
                    <a:pt x="22" y="152"/>
                    <a:pt x="0" y="79"/>
                    <a:pt x="0" y="0"/>
                  </a:cubicBezTo>
                </a:path>
              </a:pathLst>
            </a:custGeom>
            <a:noFill/>
            <a:ln cap="flat" cmpd="sng" w="71425">
              <a:solidFill>
                <a:srgbClr val="54383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000000"/>
                </a:solidFill>
                <a:latin typeface="Libre Franklin"/>
                <a:ea typeface="Libre Franklin"/>
                <a:cs typeface="Libre Franklin"/>
                <a:sym typeface="Libre Franklin"/>
              </a:endParaRPr>
            </a:p>
          </p:txBody>
        </p:sp>
        <p:sp>
          <p:nvSpPr>
            <p:cNvPr id="164" name="Google Shape;164;p19"/>
            <p:cNvSpPr/>
            <p:nvPr/>
          </p:nvSpPr>
          <p:spPr>
            <a:xfrm>
              <a:off x="4456113" y="2878138"/>
              <a:ext cx="785813" cy="681038"/>
            </a:xfrm>
            <a:custGeom>
              <a:rect b="b" l="l" r="r" t="t"/>
              <a:pathLst>
                <a:path extrusionOk="0" h="154" w="178">
                  <a:moveTo>
                    <a:pt x="178" y="154"/>
                  </a:moveTo>
                  <a:cubicBezTo>
                    <a:pt x="105" y="122"/>
                    <a:pt x="43" y="68"/>
                    <a:pt x="0" y="0"/>
                  </a:cubicBezTo>
                </a:path>
              </a:pathLst>
            </a:custGeom>
            <a:noFill/>
            <a:ln cap="flat" cmpd="sng" w="88900">
              <a:solidFill>
                <a:srgbClr val="DECD6A"/>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000000"/>
                </a:solidFill>
                <a:latin typeface="Libre Franklin"/>
                <a:ea typeface="Libre Franklin"/>
                <a:cs typeface="Libre Franklin"/>
                <a:sym typeface="Libre Franklin"/>
              </a:endParaRPr>
            </a:p>
          </p:txBody>
        </p:sp>
        <p:sp>
          <p:nvSpPr>
            <p:cNvPr id="165" name="Google Shape;165;p19"/>
            <p:cNvSpPr/>
            <p:nvPr/>
          </p:nvSpPr>
          <p:spPr>
            <a:xfrm>
              <a:off x="5241925" y="3554413"/>
              <a:ext cx="1441450" cy="155575"/>
            </a:xfrm>
            <a:custGeom>
              <a:rect b="b" l="l" r="r" t="t"/>
              <a:pathLst>
                <a:path extrusionOk="0" h="35" w="326">
                  <a:moveTo>
                    <a:pt x="326" y="0"/>
                  </a:moveTo>
                  <a:cubicBezTo>
                    <a:pt x="276" y="23"/>
                    <a:pt x="221" y="35"/>
                    <a:pt x="162" y="35"/>
                  </a:cubicBezTo>
                  <a:cubicBezTo>
                    <a:pt x="105" y="35"/>
                    <a:pt x="50" y="23"/>
                    <a:pt x="0" y="1"/>
                  </a:cubicBezTo>
                </a:path>
              </a:pathLst>
            </a:custGeom>
            <a:solidFill>
              <a:srgbClr val="FFFFFF"/>
            </a:solidFill>
            <a:ln cap="flat" cmpd="sng" w="88900">
              <a:solidFill>
                <a:schemeClr val="accen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000000"/>
                </a:solidFill>
                <a:latin typeface="Libre Franklin"/>
                <a:ea typeface="Libre Franklin"/>
                <a:cs typeface="Libre Franklin"/>
                <a:sym typeface="Libre Franklin"/>
              </a:endParaRPr>
            </a:p>
          </p:txBody>
        </p:sp>
        <p:sp>
          <p:nvSpPr>
            <p:cNvPr id="166" name="Google Shape;166;p19"/>
            <p:cNvSpPr/>
            <p:nvPr/>
          </p:nvSpPr>
          <p:spPr>
            <a:xfrm>
              <a:off x="6683375" y="2900363"/>
              <a:ext cx="763588" cy="654050"/>
            </a:xfrm>
            <a:custGeom>
              <a:rect b="b" l="l" r="r" t="t"/>
              <a:pathLst>
                <a:path extrusionOk="0" h="148" w="173">
                  <a:moveTo>
                    <a:pt x="173" y="0"/>
                  </a:moveTo>
                  <a:cubicBezTo>
                    <a:pt x="131" y="65"/>
                    <a:pt x="71" y="117"/>
                    <a:pt x="0" y="148"/>
                  </a:cubicBezTo>
                </a:path>
              </a:pathLst>
            </a:custGeom>
            <a:noFill/>
            <a:ln cap="flat" cmpd="sng" w="88900">
              <a:solidFill>
                <a:schemeClr val="accent5"/>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000000"/>
                </a:solidFill>
                <a:latin typeface="Libre Franklin"/>
                <a:ea typeface="Libre Franklin"/>
                <a:cs typeface="Libre Franklin"/>
                <a:sym typeface="Libre Franklin"/>
              </a:endParaRPr>
            </a:p>
          </p:txBody>
        </p:sp>
        <p:sp>
          <p:nvSpPr>
            <p:cNvPr id="167" name="Google Shape;167;p19"/>
            <p:cNvSpPr/>
            <p:nvPr/>
          </p:nvSpPr>
          <p:spPr>
            <a:xfrm>
              <a:off x="7446963" y="1935163"/>
              <a:ext cx="287338" cy="965200"/>
            </a:xfrm>
            <a:custGeom>
              <a:rect b="b" l="l" r="r" t="t"/>
              <a:pathLst>
                <a:path extrusionOk="0" h="218" w="65">
                  <a:moveTo>
                    <a:pt x="65" y="0"/>
                  </a:moveTo>
                  <a:cubicBezTo>
                    <a:pt x="65" y="81"/>
                    <a:pt x="41" y="156"/>
                    <a:pt x="0" y="218"/>
                  </a:cubicBezTo>
                </a:path>
              </a:pathLst>
            </a:custGeom>
            <a:solidFill>
              <a:srgbClr val="FFFFFF"/>
            </a:solidFill>
            <a:ln cap="flat" cmpd="sng" w="71425">
              <a:solidFill>
                <a:schemeClr val="accent3"/>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000000"/>
                </a:solidFill>
                <a:latin typeface="Libre Franklin"/>
                <a:ea typeface="Libre Franklin"/>
                <a:cs typeface="Libre Franklin"/>
                <a:sym typeface="Libre Franklin"/>
              </a:endParaRPr>
            </a:p>
          </p:txBody>
        </p:sp>
        <p:sp>
          <p:nvSpPr>
            <p:cNvPr id="168" name="Google Shape;168;p19"/>
            <p:cNvSpPr/>
            <p:nvPr/>
          </p:nvSpPr>
          <p:spPr>
            <a:xfrm>
              <a:off x="6607175" y="3475038"/>
              <a:ext cx="160200" cy="160200"/>
            </a:xfrm>
            <a:prstGeom prst="ellipse">
              <a:avLst/>
            </a:prstGeom>
            <a:solidFill>
              <a:srgbClr val="FFFFFF"/>
            </a:solidFill>
            <a:ln cap="flat" cmpd="sng" w="34925">
              <a:solidFill>
                <a:srgbClr val="BF748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000000"/>
                </a:solidFill>
                <a:latin typeface="Libre Franklin"/>
                <a:ea typeface="Libre Franklin"/>
                <a:cs typeface="Libre Franklin"/>
                <a:sym typeface="Libre Franklin"/>
              </a:endParaRPr>
            </a:p>
          </p:txBody>
        </p:sp>
        <p:sp>
          <p:nvSpPr>
            <p:cNvPr id="169" name="Google Shape;169;p19"/>
            <p:cNvSpPr/>
            <p:nvPr/>
          </p:nvSpPr>
          <p:spPr>
            <a:xfrm>
              <a:off x="5157786" y="3470263"/>
              <a:ext cx="160200" cy="160200"/>
            </a:xfrm>
            <a:prstGeom prst="ellipse">
              <a:avLst/>
            </a:prstGeom>
            <a:solidFill>
              <a:srgbClr val="FFFFFF"/>
            </a:solidFill>
            <a:ln cap="flat" cmpd="sng" w="34925">
              <a:solidFill>
                <a:srgbClr val="F39164"/>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000000"/>
                </a:solidFill>
                <a:latin typeface="Libre Franklin"/>
                <a:ea typeface="Libre Franklin"/>
                <a:cs typeface="Libre Franklin"/>
                <a:sym typeface="Libre Franklin"/>
              </a:endParaRPr>
            </a:p>
          </p:txBody>
        </p:sp>
        <p:sp>
          <p:nvSpPr>
            <p:cNvPr id="170" name="Google Shape;170;p19"/>
            <p:cNvSpPr/>
            <p:nvPr/>
          </p:nvSpPr>
          <p:spPr>
            <a:xfrm>
              <a:off x="4375944" y="2805906"/>
              <a:ext cx="160200" cy="160200"/>
            </a:xfrm>
            <a:prstGeom prst="ellipse">
              <a:avLst/>
            </a:prstGeom>
            <a:solidFill>
              <a:srgbClr val="FFFFFF"/>
            </a:solidFill>
            <a:ln cap="flat" cmpd="sng" w="34925">
              <a:solidFill>
                <a:srgbClr val="DECD6A"/>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000000"/>
                </a:solidFill>
                <a:latin typeface="Libre Franklin"/>
                <a:ea typeface="Libre Franklin"/>
                <a:cs typeface="Libre Franklin"/>
                <a:sym typeface="Libre Franklin"/>
              </a:endParaRPr>
            </a:p>
          </p:txBody>
        </p:sp>
        <p:sp>
          <p:nvSpPr>
            <p:cNvPr id="171" name="Google Shape;171;p19"/>
            <p:cNvSpPr/>
            <p:nvPr/>
          </p:nvSpPr>
          <p:spPr>
            <a:xfrm>
              <a:off x="4109467" y="1847057"/>
              <a:ext cx="160200" cy="160200"/>
            </a:xfrm>
            <a:prstGeom prst="ellipse">
              <a:avLst/>
            </a:prstGeom>
            <a:solidFill>
              <a:srgbClr val="FFFFFF"/>
            </a:solidFill>
            <a:ln cap="flat" cmpd="sng" w="34925">
              <a:solidFill>
                <a:srgbClr val="57382E"/>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000000"/>
                </a:solidFill>
                <a:latin typeface="Libre Franklin"/>
                <a:ea typeface="Libre Franklin"/>
                <a:cs typeface="Libre Franklin"/>
                <a:sym typeface="Libre Franklin"/>
              </a:endParaRPr>
            </a:p>
          </p:txBody>
        </p:sp>
        <p:sp>
          <p:nvSpPr>
            <p:cNvPr id="172" name="Google Shape;172;p19"/>
            <p:cNvSpPr/>
            <p:nvPr/>
          </p:nvSpPr>
          <p:spPr>
            <a:xfrm>
              <a:off x="7647558" y="1847057"/>
              <a:ext cx="160200" cy="160200"/>
            </a:xfrm>
            <a:prstGeom prst="ellipse">
              <a:avLst/>
            </a:prstGeom>
            <a:solidFill>
              <a:srgbClr val="FFFFFF"/>
            </a:solidFill>
            <a:ln cap="flat" cmpd="sng" w="34925">
              <a:solidFill>
                <a:srgbClr val="57382E"/>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000000"/>
                </a:solidFill>
                <a:latin typeface="Libre Franklin"/>
                <a:ea typeface="Libre Franklin"/>
                <a:cs typeface="Libre Franklin"/>
                <a:sym typeface="Libre Franklin"/>
              </a:endParaRPr>
            </a:p>
          </p:txBody>
        </p:sp>
        <p:sp>
          <p:nvSpPr>
            <p:cNvPr id="173" name="Google Shape;173;p19"/>
            <p:cNvSpPr/>
            <p:nvPr/>
          </p:nvSpPr>
          <p:spPr>
            <a:xfrm>
              <a:off x="7358855" y="2825095"/>
              <a:ext cx="160200" cy="160200"/>
            </a:xfrm>
            <a:prstGeom prst="ellipse">
              <a:avLst/>
            </a:prstGeom>
            <a:solidFill>
              <a:srgbClr val="FFFFFF"/>
            </a:solidFill>
            <a:ln cap="flat" cmpd="sng" w="34925">
              <a:solidFill>
                <a:srgbClr val="C2E1B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t/>
              </a:r>
              <a:endParaRPr b="0" i="0" sz="1800" u="none" cap="none" strike="noStrike">
                <a:solidFill>
                  <a:srgbClr val="000000"/>
                </a:solidFill>
                <a:latin typeface="Libre Franklin"/>
                <a:ea typeface="Libre Franklin"/>
                <a:cs typeface="Libre Franklin"/>
                <a:sym typeface="Libre Franklin"/>
              </a:endParaRPr>
            </a:p>
          </p:txBody>
        </p:sp>
      </p:grpSp>
      <p:pic>
        <p:nvPicPr>
          <p:cNvPr descr="Hourglass 30% with solid fill" id="174" name="Google Shape;174;p19"/>
          <p:cNvPicPr preferRelativeResize="0"/>
          <p:nvPr/>
        </p:nvPicPr>
        <p:blipFill rotWithShape="1">
          <a:blip r:embed="rId3">
            <a:alphaModFix/>
          </a:blip>
          <a:srcRect b="0" l="0" r="0" t="0"/>
          <a:stretch/>
        </p:blipFill>
        <p:spPr>
          <a:xfrm>
            <a:off x="9095524" y="1904268"/>
            <a:ext cx="864593" cy="864593"/>
          </a:xfrm>
          <a:prstGeom prst="rect">
            <a:avLst/>
          </a:prstGeom>
          <a:noFill/>
          <a:ln>
            <a:noFill/>
          </a:ln>
        </p:spPr>
      </p:pic>
      <p:pic>
        <p:nvPicPr>
          <p:cNvPr descr="Pregnant lady with solid fill" id="175" name="Google Shape;175;p19"/>
          <p:cNvPicPr preferRelativeResize="0"/>
          <p:nvPr/>
        </p:nvPicPr>
        <p:blipFill rotWithShape="1">
          <a:blip r:embed="rId4">
            <a:alphaModFix/>
          </a:blip>
          <a:srcRect b="0" l="0" r="0" t="0"/>
          <a:stretch/>
        </p:blipFill>
        <p:spPr>
          <a:xfrm>
            <a:off x="5239588" y="4556120"/>
            <a:ext cx="1266786" cy="914400"/>
          </a:xfrm>
          <a:prstGeom prst="rect">
            <a:avLst/>
          </a:prstGeom>
          <a:noFill/>
          <a:ln>
            <a:noFill/>
          </a:ln>
        </p:spPr>
      </p:pic>
      <p:pic>
        <p:nvPicPr>
          <p:cNvPr descr="Handcuffs with solid fill" id="176" name="Google Shape;176;p19"/>
          <p:cNvPicPr preferRelativeResize="0"/>
          <p:nvPr/>
        </p:nvPicPr>
        <p:blipFill rotWithShape="1">
          <a:blip r:embed="rId5">
            <a:alphaModFix/>
          </a:blip>
          <a:srcRect b="0" l="0" r="0" t="0"/>
          <a:stretch/>
        </p:blipFill>
        <p:spPr>
          <a:xfrm flipH="1">
            <a:off x="3374934" y="3550432"/>
            <a:ext cx="835316" cy="835316"/>
          </a:xfrm>
          <a:prstGeom prst="rect">
            <a:avLst/>
          </a:prstGeom>
          <a:noFill/>
          <a:ln>
            <a:noFill/>
          </a:ln>
        </p:spPr>
      </p:pic>
      <p:pic>
        <p:nvPicPr>
          <p:cNvPr descr="Jail with solid fill" id="177" name="Google Shape;177;p19"/>
          <p:cNvPicPr preferRelativeResize="0"/>
          <p:nvPr/>
        </p:nvPicPr>
        <p:blipFill rotWithShape="1">
          <a:blip r:embed="rId6">
            <a:alphaModFix/>
          </a:blip>
          <a:srcRect b="0" l="0" r="0" t="0"/>
          <a:stretch/>
        </p:blipFill>
        <p:spPr>
          <a:xfrm>
            <a:off x="3569382" y="5001297"/>
            <a:ext cx="858817" cy="858817"/>
          </a:xfrm>
          <a:prstGeom prst="rect">
            <a:avLst/>
          </a:prstGeom>
          <a:noFill/>
          <a:ln>
            <a:noFill/>
          </a:ln>
        </p:spPr>
      </p:pic>
      <p:grpSp>
        <p:nvGrpSpPr>
          <p:cNvPr id="178" name="Google Shape;178;p19"/>
          <p:cNvGrpSpPr/>
          <p:nvPr/>
        </p:nvGrpSpPr>
        <p:grpSpPr>
          <a:xfrm>
            <a:off x="1706618" y="2805828"/>
            <a:ext cx="1036611" cy="923270"/>
            <a:chOff x="212724" y="1754271"/>
            <a:chExt cx="1367199" cy="1367199"/>
          </a:xfrm>
        </p:grpSpPr>
        <p:pic>
          <p:nvPicPr>
            <p:cNvPr descr="Heart with solid fill" id="179" name="Google Shape;179;p19"/>
            <p:cNvPicPr preferRelativeResize="0"/>
            <p:nvPr/>
          </p:nvPicPr>
          <p:blipFill rotWithShape="1">
            <a:blip r:embed="rId7">
              <a:alphaModFix/>
            </a:blip>
            <a:srcRect b="0" l="0" r="0" t="0"/>
            <a:stretch/>
          </p:blipFill>
          <p:spPr>
            <a:xfrm>
              <a:off x="212724" y="1754271"/>
              <a:ext cx="1367199" cy="1367199"/>
            </a:xfrm>
            <a:prstGeom prst="rect">
              <a:avLst/>
            </a:prstGeom>
            <a:noFill/>
            <a:ln>
              <a:noFill/>
            </a:ln>
          </p:spPr>
        </p:pic>
        <p:pic>
          <p:nvPicPr>
            <p:cNvPr descr="User with solid fill" id="180" name="Google Shape;180;p19"/>
            <p:cNvPicPr preferRelativeResize="0"/>
            <p:nvPr/>
          </p:nvPicPr>
          <p:blipFill rotWithShape="1">
            <a:blip r:embed="rId8">
              <a:alphaModFix/>
            </a:blip>
            <a:srcRect b="0" l="0" r="0" t="0"/>
            <a:stretch/>
          </p:blipFill>
          <p:spPr>
            <a:xfrm>
              <a:off x="528999" y="2140745"/>
              <a:ext cx="737393" cy="737393"/>
            </a:xfrm>
            <a:prstGeom prst="rect">
              <a:avLst/>
            </a:prstGeom>
            <a:noFill/>
            <a:ln>
              <a:noFill/>
            </a:ln>
          </p:spPr>
        </p:pic>
      </p:grpSp>
      <p:grpSp>
        <p:nvGrpSpPr>
          <p:cNvPr id="181" name="Google Shape;181;p19"/>
          <p:cNvGrpSpPr/>
          <p:nvPr/>
        </p:nvGrpSpPr>
        <p:grpSpPr>
          <a:xfrm>
            <a:off x="7253934" y="4825584"/>
            <a:ext cx="1750940" cy="1129599"/>
            <a:chOff x="9370504" y="485635"/>
            <a:chExt cx="2379317" cy="1217110"/>
          </a:xfrm>
        </p:grpSpPr>
        <p:pic>
          <p:nvPicPr>
            <p:cNvPr descr="User with solid fill" id="182" name="Google Shape;182;p19"/>
            <p:cNvPicPr preferRelativeResize="0"/>
            <p:nvPr/>
          </p:nvPicPr>
          <p:blipFill rotWithShape="1">
            <a:blip r:embed="rId9">
              <a:alphaModFix/>
            </a:blip>
            <a:srcRect b="0" l="0" r="0" t="0"/>
            <a:stretch/>
          </p:blipFill>
          <p:spPr>
            <a:xfrm>
              <a:off x="10091349" y="632985"/>
              <a:ext cx="914400" cy="914400"/>
            </a:xfrm>
            <a:prstGeom prst="rect">
              <a:avLst/>
            </a:prstGeom>
            <a:noFill/>
            <a:ln>
              <a:noFill/>
            </a:ln>
          </p:spPr>
        </p:pic>
        <p:pic>
          <p:nvPicPr>
            <p:cNvPr descr="Open hand with solid fill" id="183" name="Google Shape;183;p19"/>
            <p:cNvPicPr preferRelativeResize="0"/>
            <p:nvPr/>
          </p:nvPicPr>
          <p:blipFill rotWithShape="1">
            <a:blip r:embed="rId10">
              <a:alphaModFix/>
            </a:blip>
            <a:srcRect b="0" l="0" r="0" t="0"/>
            <a:stretch/>
          </p:blipFill>
          <p:spPr>
            <a:xfrm flipH="1" rot="3884840">
              <a:off x="9521858" y="636990"/>
              <a:ext cx="914400" cy="914400"/>
            </a:xfrm>
            <a:prstGeom prst="rect">
              <a:avLst/>
            </a:prstGeom>
            <a:noFill/>
            <a:ln>
              <a:noFill/>
            </a:ln>
          </p:spPr>
        </p:pic>
        <p:pic>
          <p:nvPicPr>
            <p:cNvPr descr="Protecting hand with solid fill" id="184" name="Google Shape;184;p19"/>
            <p:cNvPicPr preferRelativeResize="0"/>
            <p:nvPr/>
          </p:nvPicPr>
          <p:blipFill rotWithShape="1">
            <a:blip r:embed="rId11">
              <a:alphaModFix/>
            </a:blip>
            <a:srcRect b="0" l="0" r="0" t="0"/>
            <a:stretch/>
          </p:blipFill>
          <p:spPr>
            <a:xfrm rot="6853656">
              <a:off x="10688073" y="632984"/>
              <a:ext cx="914400" cy="914400"/>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4F8"/>
        </a:solidFill>
      </p:bgPr>
    </p:bg>
    <p:spTree>
      <p:nvGrpSpPr>
        <p:cNvPr id="188" name="Shape 188"/>
        <p:cNvGrpSpPr/>
        <p:nvPr/>
      </p:nvGrpSpPr>
      <p:grpSpPr>
        <a:xfrm>
          <a:off x="0" y="0"/>
          <a:ext cx="0" cy="0"/>
          <a:chOff x="0" y="0"/>
          <a:chExt cx="0" cy="0"/>
        </a:xfrm>
      </p:grpSpPr>
      <p:sp>
        <p:nvSpPr>
          <p:cNvPr id="189" name="Google Shape;189;p20"/>
          <p:cNvSpPr/>
          <p:nvPr/>
        </p:nvSpPr>
        <p:spPr>
          <a:xfrm>
            <a:off x="0" y="0"/>
            <a:ext cx="12191700" cy="1014000"/>
          </a:xfrm>
          <a:prstGeom prst="rect">
            <a:avLst/>
          </a:prstGeom>
          <a:solidFill>
            <a:srgbClr val="0F1A2E"/>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0" name="Google Shape;190;p20"/>
          <p:cNvSpPr/>
          <p:nvPr/>
        </p:nvSpPr>
        <p:spPr>
          <a:xfrm>
            <a:off x="0" y="954786"/>
            <a:ext cx="12191700" cy="54900"/>
          </a:xfrm>
          <a:prstGeom prst="rect">
            <a:avLst/>
          </a:prstGeom>
          <a:solidFill>
            <a:srgbClr val="00899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1" name="Google Shape;191;p20"/>
          <p:cNvSpPr txBox="1"/>
          <p:nvPr/>
        </p:nvSpPr>
        <p:spPr>
          <a:xfrm>
            <a:off x="493401" y="87625"/>
            <a:ext cx="112065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FFFFFF"/>
                </a:solidFill>
                <a:latin typeface="Georgia"/>
                <a:ea typeface="Georgia"/>
                <a:cs typeface="Georgia"/>
                <a:sym typeface="Georgia"/>
              </a:rPr>
              <a:t>Criminalisation of adolescent sexuality impedes adolescents’ right to sexual and reproductive health</a:t>
            </a:r>
            <a:endParaRPr b="1" sz="2400">
              <a:solidFill>
                <a:srgbClr val="FFFFFF"/>
              </a:solidFill>
              <a:latin typeface="Georgia"/>
              <a:ea typeface="Georgia"/>
              <a:cs typeface="Georgia"/>
              <a:sym typeface="Georgia"/>
            </a:endParaRPr>
          </a:p>
        </p:txBody>
      </p:sp>
      <p:sp>
        <p:nvSpPr>
          <p:cNvPr id="192" name="Google Shape;192;p20"/>
          <p:cNvSpPr/>
          <p:nvPr/>
        </p:nvSpPr>
        <p:spPr>
          <a:xfrm>
            <a:off x="457200" y="1280150"/>
            <a:ext cx="6786600" cy="5029200"/>
          </a:xfrm>
          <a:prstGeom prst="rect">
            <a:avLst/>
          </a:prstGeom>
          <a:solidFill>
            <a:srgbClr val="FFFFFF"/>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3" name="Google Shape;193;p20"/>
          <p:cNvSpPr/>
          <p:nvPr/>
        </p:nvSpPr>
        <p:spPr>
          <a:xfrm>
            <a:off x="457200" y="1280150"/>
            <a:ext cx="6786600" cy="54900"/>
          </a:xfrm>
          <a:prstGeom prst="rect">
            <a:avLst/>
          </a:prstGeom>
          <a:solidFill>
            <a:srgbClr val="00899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4" name="Google Shape;194;p20"/>
          <p:cNvSpPr txBox="1"/>
          <p:nvPr/>
        </p:nvSpPr>
        <p:spPr>
          <a:xfrm>
            <a:off x="731524" y="1554475"/>
            <a:ext cx="5837100" cy="70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0899B"/>
                </a:solidFill>
                <a:latin typeface="Georgia"/>
                <a:ea typeface="Georgia"/>
                <a:cs typeface="Georgia"/>
                <a:sym typeface="Georgia"/>
              </a:rPr>
              <a:t>Criminalisation of consensual acts + Mandatory Reporting adversely affects:</a:t>
            </a:r>
            <a:endParaRPr sz="1700"/>
          </a:p>
        </p:txBody>
      </p:sp>
      <p:sp>
        <p:nvSpPr>
          <p:cNvPr id="195" name="Google Shape;195;p20"/>
          <p:cNvSpPr/>
          <p:nvPr/>
        </p:nvSpPr>
        <p:spPr>
          <a:xfrm>
            <a:off x="7666685" y="1280160"/>
            <a:ext cx="3566100" cy="5029200"/>
          </a:xfrm>
          <a:prstGeom prst="rect">
            <a:avLst/>
          </a:prstGeom>
          <a:solidFill>
            <a:srgbClr val="FFFFFF"/>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6" name="Google Shape;196;p20"/>
          <p:cNvSpPr/>
          <p:nvPr/>
        </p:nvSpPr>
        <p:spPr>
          <a:xfrm>
            <a:off x="7666648" y="1280173"/>
            <a:ext cx="3566100" cy="54900"/>
          </a:xfrm>
          <a:prstGeom prst="rect">
            <a:avLst/>
          </a:prstGeom>
          <a:solidFill>
            <a:srgbClr val="E8575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97" name="Google Shape;197;p20"/>
          <p:cNvSpPr txBox="1"/>
          <p:nvPr/>
        </p:nvSpPr>
        <p:spPr>
          <a:xfrm>
            <a:off x="8026780" y="2194555"/>
            <a:ext cx="3017400" cy="3309300"/>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900">
                <a:solidFill>
                  <a:srgbClr val="E85757"/>
                </a:solidFill>
                <a:latin typeface="Georgia"/>
                <a:ea typeface="Georgia"/>
                <a:cs typeface="Georgia"/>
                <a:sym typeface="Georgia"/>
              </a:rPr>
              <a:t>Criminalisation of consensual sex </a:t>
            </a:r>
            <a:r>
              <a:rPr lang="en-US" sz="1900">
                <a:solidFill>
                  <a:srgbClr val="E85757"/>
                </a:solidFill>
                <a:highlight>
                  <a:srgbClr val="FFE599"/>
                </a:highlight>
                <a:latin typeface="Georgia"/>
                <a:ea typeface="Georgia"/>
                <a:cs typeface="Georgia"/>
                <a:sym typeface="Georgia"/>
              </a:rPr>
              <a:t>reinforces stigma around sex </a:t>
            </a:r>
            <a:r>
              <a:rPr lang="en-US" sz="1900">
                <a:solidFill>
                  <a:srgbClr val="E85757"/>
                </a:solidFill>
                <a:latin typeface="Georgia"/>
                <a:ea typeface="Georgia"/>
                <a:cs typeface="Georgia"/>
                <a:sym typeface="Georgia"/>
              </a:rPr>
              <a:t>and impedes access to safe and barrier-free sexual and reproductive health care and education</a:t>
            </a:r>
            <a:endParaRPr sz="1900">
              <a:solidFill>
                <a:srgbClr val="E85757"/>
              </a:solidFill>
              <a:highlight>
                <a:srgbClr val="FFE599"/>
              </a:highlight>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t/>
            </a:r>
            <a:endParaRPr sz="1900">
              <a:solidFill>
                <a:srgbClr val="E85757"/>
              </a:solidFill>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t/>
            </a:r>
            <a:endParaRPr sz="1900">
              <a:solidFill>
                <a:srgbClr val="E85757"/>
              </a:solidFill>
              <a:latin typeface="Georgia"/>
              <a:ea typeface="Georgia"/>
              <a:cs typeface="Georgia"/>
              <a:sym typeface="Georgia"/>
            </a:endParaRPr>
          </a:p>
          <a:p>
            <a:pPr indent="0" lvl="0" marL="0" marR="0" rtl="0" algn="l">
              <a:spcBef>
                <a:spcPts val="0"/>
              </a:spcBef>
              <a:spcAft>
                <a:spcPts val="0"/>
              </a:spcAft>
              <a:buNone/>
            </a:pPr>
            <a:r>
              <a:t/>
            </a:r>
            <a:endParaRPr sz="1900">
              <a:solidFill>
                <a:srgbClr val="E85757"/>
              </a:solidFill>
              <a:latin typeface="Georgia"/>
              <a:ea typeface="Georgia"/>
              <a:cs typeface="Georgia"/>
              <a:sym typeface="Georgia"/>
            </a:endParaRPr>
          </a:p>
          <a:p>
            <a:pPr indent="0" lvl="0" marL="457200" marR="0" rtl="0" algn="l">
              <a:spcBef>
                <a:spcPts val="0"/>
              </a:spcBef>
              <a:spcAft>
                <a:spcPts val="0"/>
              </a:spcAft>
              <a:buNone/>
            </a:pPr>
            <a:r>
              <a:t/>
            </a:r>
            <a:endParaRPr sz="1900">
              <a:solidFill>
                <a:srgbClr val="E85757"/>
              </a:solidFill>
              <a:highlight>
                <a:srgbClr val="FFE599"/>
              </a:highlight>
              <a:latin typeface="Georgia"/>
              <a:ea typeface="Georgia"/>
              <a:cs typeface="Georgia"/>
              <a:sym typeface="Georgia"/>
            </a:endParaRPr>
          </a:p>
        </p:txBody>
      </p:sp>
      <p:sp>
        <p:nvSpPr>
          <p:cNvPr id="198" name="Google Shape;198;p20"/>
          <p:cNvSpPr txBox="1"/>
          <p:nvPr/>
        </p:nvSpPr>
        <p:spPr>
          <a:xfrm>
            <a:off x="822000" y="2550574"/>
            <a:ext cx="6057000" cy="3478500"/>
          </a:xfrm>
          <a:prstGeom prst="rect">
            <a:avLst/>
          </a:prstGeom>
          <a:noFill/>
          <a:ln>
            <a:noFill/>
          </a:ln>
        </p:spPr>
        <p:txBody>
          <a:bodyPr anchorCtr="0" anchor="t" bIns="45700" lIns="91425" spcFirstLastPara="1" rIns="91425" wrap="square" tIns="45700">
            <a:spAutoFit/>
          </a:bodyPr>
          <a:lstStyle/>
          <a:p>
            <a:pPr indent="-355600" lvl="0" marL="4572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Adolescents’ access to contraception, abortion, pregnancy care, mental health services, diagnostics for STIs</a:t>
            </a:r>
            <a:endParaRPr sz="2000">
              <a:solidFill>
                <a:srgbClr val="1E293B"/>
              </a:solidFill>
              <a:latin typeface="Georgia"/>
              <a:ea typeface="Georgia"/>
              <a:cs typeface="Georgia"/>
              <a:sym typeface="Georgia"/>
            </a:endParaRPr>
          </a:p>
          <a:p>
            <a:pPr indent="0" lvl="0" marL="457200" rtl="0" algn="l">
              <a:spcBef>
                <a:spcPts val="0"/>
              </a:spcBef>
              <a:spcAft>
                <a:spcPts val="0"/>
              </a:spcAft>
              <a:buNone/>
            </a:pPr>
            <a:r>
              <a:t/>
            </a:r>
            <a:endParaRPr sz="2000">
              <a:solidFill>
                <a:srgbClr val="1E293B"/>
              </a:solidFill>
              <a:latin typeface="Georgia"/>
              <a:ea typeface="Georgia"/>
              <a:cs typeface="Georgia"/>
              <a:sym typeface="Georgia"/>
            </a:endParaRPr>
          </a:p>
          <a:p>
            <a:pPr indent="-355600" lvl="0" marL="4572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Doctor-patient confidentiality leading to unsafe abortions</a:t>
            </a:r>
            <a:endParaRPr sz="2000">
              <a:solidFill>
                <a:srgbClr val="1E293B"/>
              </a:solidFill>
              <a:latin typeface="Georgia"/>
              <a:ea typeface="Georgia"/>
              <a:cs typeface="Georgia"/>
              <a:sym typeface="Georgia"/>
            </a:endParaRPr>
          </a:p>
          <a:p>
            <a:pPr indent="0" lvl="0" marL="457200" rtl="0" algn="l">
              <a:spcBef>
                <a:spcPts val="0"/>
              </a:spcBef>
              <a:spcAft>
                <a:spcPts val="0"/>
              </a:spcAft>
              <a:buNone/>
            </a:pPr>
            <a:r>
              <a:t/>
            </a:r>
            <a:endParaRPr sz="2000">
              <a:solidFill>
                <a:srgbClr val="1E293B"/>
              </a:solidFill>
              <a:latin typeface="Georgia"/>
              <a:ea typeface="Georgia"/>
              <a:cs typeface="Georgia"/>
              <a:sym typeface="Georgia"/>
            </a:endParaRPr>
          </a:p>
          <a:p>
            <a:pPr indent="-355600" lvl="0" marL="4572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Government health programs like Rashtriya Kishore Swasthya Karyakram</a:t>
            </a:r>
            <a:endParaRPr sz="2000">
              <a:solidFill>
                <a:srgbClr val="1E293B"/>
              </a:solidFill>
              <a:latin typeface="Georgia"/>
              <a:ea typeface="Georgia"/>
              <a:cs typeface="Georgia"/>
              <a:sym typeface="Georgia"/>
            </a:endParaRPr>
          </a:p>
          <a:p>
            <a:pPr indent="0" lvl="0" marL="457200" rtl="0" algn="l">
              <a:spcBef>
                <a:spcPts val="0"/>
              </a:spcBef>
              <a:spcAft>
                <a:spcPts val="0"/>
              </a:spcAft>
              <a:buNone/>
            </a:pPr>
            <a:r>
              <a:t/>
            </a:r>
            <a:endParaRPr sz="2000">
              <a:solidFill>
                <a:srgbClr val="1E293B"/>
              </a:solidFill>
              <a:latin typeface="Georgia"/>
              <a:ea typeface="Georgia"/>
              <a:cs typeface="Georgia"/>
              <a:sym typeface="Georgia"/>
            </a:endParaRPr>
          </a:p>
          <a:p>
            <a:pPr indent="0" lvl="0" marL="457200" rtl="0" algn="l">
              <a:spcBef>
                <a:spcPts val="0"/>
              </a:spcBef>
              <a:spcAft>
                <a:spcPts val="0"/>
              </a:spcAft>
              <a:buNone/>
            </a:pPr>
            <a:r>
              <a:t/>
            </a:r>
            <a:endParaRPr sz="2000">
              <a:solidFill>
                <a:srgbClr val="1E293B"/>
              </a:solidFill>
              <a:latin typeface="Georgia"/>
              <a:ea typeface="Georgia"/>
              <a:cs typeface="Georgia"/>
              <a:sym typeface="Georgi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4F8"/>
        </a:solidFill>
      </p:bgPr>
    </p:bg>
    <p:spTree>
      <p:nvGrpSpPr>
        <p:cNvPr id="202" name="Shape 202"/>
        <p:cNvGrpSpPr/>
        <p:nvPr/>
      </p:nvGrpSpPr>
      <p:grpSpPr>
        <a:xfrm>
          <a:off x="0" y="0"/>
          <a:ext cx="0" cy="0"/>
          <a:chOff x="0" y="0"/>
          <a:chExt cx="0" cy="0"/>
        </a:xfrm>
      </p:grpSpPr>
      <p:sp>
        <p:nvSpPr>
          <p:cNvPr id="203" name="Google Shape;203;p21"/>
          <p:cNvSpPr/>
          <p:nvPr/>
        </p:nvSpPr>
        <p:spPr>
          <a:xfrm>
            <a:off x="0" y="0"/>
            <a:ext cx="12191700" cy="914400"/>
          </a:xfrm>
          <a:prstGeom prst="rect">
            <a:avLst/>
          </a:prstGeom>
          <a:solidFill>
            <a:srgbClr val="0F1A2E"/>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204" name="Google Shape;204;p21"/>
          <p:cNvSpPr/>
          <p:nvPr/>
        </p:nvSpPr>
        <p:spPr>
          <a:xfrm>
            <a:off x="0" y="859536"/>
            <a:ext cx="12191700" cy="54900"/>
          </a:xfrm>
          <a:prstGeom prst="rect">
            <a:avLst/>
          </a:prstGeom>
          <a:solidFill>
            <a:srgbClr val="00899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205" name="Google Shape;205;p21"/>
          <p:cNvSpPr txBox="1"/>
          <p:nvPr/>
        </p:nvSpPr>
        <p:spPr>
          <a:xfrm>
            <a:off x="198288" y="0"/>
            <a:ext cx="11795100" cy="8310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en-US" sz="2400">
                <a:solidFill>
                  <a:schemeClr val="lt1"/>
                </a:solidFill>
                <a:latin typeface="Constantia"/>
                <a:ea typeface="Constantia"/>
                <a:cs typeface="Constantia"/>
                <a:sym typeface="Constantia"/>
              </a:rPr>
              <a:t>Blanket Criminalisation is a Grossly Disproportionate Response </a:t>
            </a:r>
            <a:endParaRPr>
              <a:solidFill>
                <a:schemeClr val="dk1"/>
              </a:solidFill>
              <a:latin typeface="Constantia"/>
              <a:ea typeface="Constantia"/>
              <a:cs typeface="Constantia"/>
              <a:sym typeface="Constantia"/>
            </a:endParaRPr>
          </a:p>
          <a:p>
            <a:pPr indent="0" lvl="0" marL="0" marR="0" rtl="0" algn="l">
              <a:spcBef>
                <a:spcPts val="0"/>
              </a:spcBef>
              <a:spcAft>
                <a:spcPts val="0"/>
              </a:spcAft>
              <a:buNone/>
            </a:pPr>
            <a:r>
              <a:t/>
            </a:r>
            <a:endParaRPr b="1" sz="2400">
              <a:solidFill>
                <a:srgbClr val="FFFFFF"/>
              </a:solidFill>
              <a:latin typeface="Constantia"/>
              <a:ea typeface="Constantia"/>
              <a:cs typeface="Constantia"/>
              <a:sym typeface="Constantia"/>
            </a:endParaRPr>
          </a:p>
        </p:txBody>
      </p:sp>
      <p:sp>
        <p:nvSpPr>
          <p:cNvPr id="206" name="Google Shape;206;p21"/>
          <p:cNvSpPr/>
          <p:nvPr/>
        </p:nvSpPr>
        <p:spPr>
          <a:xfrm>
            <a:off x="457200" y="1153150"/>
            <a:ext cx="6786600" cy="5061000"/>
          </a:xfrm>
          <a:prstGeom prst="rect">
            <a:avLst/>
          </a:prstGeom>
          <a:solidFill>
            <a:srgbClr val="FFFFFF"/>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207" name="Google Shape;207;p21"/>
          <p:cNvSpPr/>
          <p:nvPr/>
        </p:nvSpPr>
        <p:spPr>
          <a:xfrm>
            <a:off x="457200" y="1153150"/>
            <a:ext cx="6786600" cy="54900"/>
          </a:xfrm>
          <a:prstGeom prst="rect">
            <a:avLst/>
          </a:prstGeom>
          <a:solidFill>
            <a:srgbClr val="00899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208" name="Google Shape;208;p21"/>
          <p:cNvSpPr/>
          <p:nvPr/>
        </p:nvSpPr>
        <p:spPr>
          <a:xfrm>
            <a:off x="7666660" y="1184910"/>
            <a:ext cx="3566100" cy="5029200"/>
          </a:xfrm>
          <a:prstGeom prst="rect">
            <a:avLst/>
          </a:prstGeom>
          <a:solidFill>
            <a:srgbClr val="FFFFFF"/>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209" name="Google Shape;209;p21"/>
          <p:cNvSpPr/>
          <p:nvPr/>
        </p:nvSpPr>
        <p:spPr>
          <a:xfrm>
            <a:off x="7666648" y="1169048"/>
            <a:ext cx="3566100" cy="54900"/>
          </a:xfrm>
          <a:prstGeom prst="rect">
            <a:avLst/>
          </a:prstGeom>
          <a:solidFill>
            <a:srgbClr val="E8575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210" name="Google Shape;210;p21"/>
          <p:cNvSpPr txBox="1"/>
          <p:nvPr/>
        </p:nvSpPr>
        <p:spPr>
          <a:xfrm>
            <a:off x="7836280" y="1671730"/>
            <a:ext cx="3017400" cy="4186800"/>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t/>
            </a:r>
            <a:endParaRPr sz="1900">
              <a:solidFill>
                <a:srgbClr val="980000"/>
              </a:solidFill>
              <a:highlight>
                <a:srgbClr val="FFE599"/>
              </a:highlight>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rPr lang="en-US" sz="1900">
                <a:solidFill>
                  <a:srgbClr val="980000"/>
                </a:solidFill>
                <a:latin typeface="Georgia"/>
                <a:ea typeface="Georgia"/>
                <a:cs typeface="Georgia"/>
                <a:sym typeface="Georgia"/>
              </a:rPr>
              <a:t>The State’s</a:t>
            </a:r>
            <a:endParaRPr sz="1900">
              <a:solidFill>
                <a:srgbClr val="980000"/>
              </a:solidFill>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rPr lang="en-US" sz="1900">
                <a:solidFill>
                  <a:srgbClr val="980000"/>
                </a:solidFill>
                <a:latin typeface="Georgia"/>
                <a:ea typeface="Georgia"/>
                <a:cs typeface="Georgia"/>
                <a:sym typeface="Georgia"/>
              </a:rPr>
              <a:t>obligation under Article 14 and 21 is to adopt those means that protect</a:t>
            </a:r>
            <a:endParaRPr sz="1900">
              <a:solidFill>
                <a:srgbClr val="980000"/>
              </a:solidFill>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rPr lang="en-US" sz="1900">
                <a:solidFill>
                  <a:srgbClr val="980000"/>
                </a:solidFill>
                <a:latin typeface="Georgia"/>
                <a:ea typeface="Georgia"/>
                <a:cs typeface="Georgia"/>
                <a:sym typeface="Georgia"/>
              </a:rPr>
              <a:t>adolescents’ well-being with minimal intrusion into their liberty, privacy, and dignity.</a:t>
            </a:r>
            <a:endParaRPr sz="1900">
              <a:solidFill>
                <a:srgbClr val="980000"/>
              </a:solidFill>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t/>
            </a:r>
            <a:endParaRPr sz="1900">
              <a:solidFill>
                <a:srgbClr val="980000"/>
              </a:solidFill>
              <a:highlight>
                <a:srgbClr val="FFE599"/>
              </a:highlight>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t/>
            </a:r>
            <a:endParaRPr sz="1900">
              <a:solidFill>
                <a:srgbClr val="980000"/>
              </a:solidFill>
              <a:latin typeface="Georgia"/>
              <a:ea typeface="Georgia"/>
              <a:cs typeface="Georgia"/>
              <a:sym typeface="Georgia"/>
            </a:endParaRPr>
          </a:p>
          <a:p>
            <a:pPr indent="0" lvl="0" marL="0" rtl="0" algn="l">
              <a:spcBef>
                <a:spcPts val="0"/>
              </a:spcBef>
              <a:spcAft>
                <a:spcPts val="0"/>
              </a:spcAft>
              <a:buClr>
                <a:schemeClr val="dk1"/>
              </a:buClr>
              <a:buSzPts val="1100"/>
              <a:buFont typeface="Arial"/>
              <a:buNone/>
            </a:pPr>
            <a:r>
              <a:t/>
            </a:r>
            <a:endParaRPr sz="1900">
              <a:solidFill>
                <a:srgbClr val="980000"/>
              </a:solidFill>
              <a:latin typeface="Georgia"/>
              <a:ea typeface="Georgia"/>
              <a:cs typeface="Georgia"/>
              <a:sym typeface="Georgia"/>
            </a:endParaRPr>
          </a:p>
          <a:p>
            <a:pPr indent="0" lvl="0" marL="0" marR="0" rtl="0" algn="l">
              <a:spcBef>
                <a:spcPts val="0"/>
              </a:spcBef>
              <a:spcAft>
                <a:spcPts val="0"/>
              </a:spcAft>
              <a:buNone/>
            </a:pPr>
            <a:r>
              <a:t/>
            </a:r>
            <a:endParaRPr sz="1900">
              <a:solidFill>
                <a:srgbClr val="980000"/>
              </a:solidFill>
              <a:latin typeface="Georgia"/>
              <a:ea typeface="Georgia"/>
              <a:cs typeface="Georgia"/>
              <a:sym typeface="Georgia"/>
            </a:endParaRPr>
          </a:p>
          <a:p>
            <a:pPr indent="0" lvl="0" marL="457200" marR="0" rtl="0" algn="l">
              <a:spcBef>
                <a:spcPts val="0"/>
              </a:spcBef>
              <a:spcAft>
                <a:spcPts val="0"/>
              </a:spcAft>
              <a:buNone/>
            </a:pPr>
            <a:r>
              <a:t/>
            </a:r>
            <a:endParaRPr sz="1900">
              <a:solidFill>
                <a:srgbClr val="980000"/>
              </a:solidFill>
              <a:highlight>
                <a:srgbClr val="FFE599"/>
              </a:highlight>
              <a:latin typeface="Georgia"/>
              <a:ea typeface="Georgia"/>
              <a:cs typeface="Georgia"/>
              <a:sym typeface="Georgia"/>
            </a:endParaRPr>
          </a:p>
        </p:txBody>
      </p:sp>
      <p:sp>
        <p:nvSpPr>
          <p:cNvPr id="211" name="Google Shape;211;p21"/>
          <p:cNvSpPr txBox="1"/>
          <p:nvPr/>
        </p:nvSpPr>
        <p:spPr>
          <a:xfrm>
            <a:off x="822000" y="1442832"/>
            <a:ext cx="6057000" cy="48024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t/>
            </a:r>
            <a:endParaRPr sz="1200">
              <a:solidFill>
                <a:srgbClr val="1E293B"/>
              </a:solidFill>
              <a:latin typeface="Georgia"/>
              <a:ea typeface="Georgia"/>
              <a:cs typeface="Georgia"/>
              <a:sym typeface="Georgia"/>
            </a:endParaRPr>
          </a:p>
          <a:p>
            <a:pPr indent="0" lvl="0" marL="0" rtl="0" algn="l">
              <a:spcBef>
                <a:spcPts val="0"/>
              </a:spcBef>
              <a:spcAft>
                <a:spcPts val="0"/>
              </a:spcAft>
              <a:buNone/>
            </a:pPr>
            <a:r>
              <a:t/>
            </a:r>
            <a:endParaRPr sz="1200">
              <a:solidFill>
                <a:srgbClr val="1E293B"/>
              </a:solidFill>
              <a:latin typeface="Georgia"/>
              <a:ea typeface="Georgia"/>
              <a:cs typeface="Georgia"/>
              <a:sym typeface="Georgia"/>
            </a:endParaRPr>
          </a:p>
          <a:p>
            <a:pPr indent="0" lvl="0" marL="0" rtl="0" algn="l">
              <a:spcBef>
                <a:spcPts val="0"/>
              </a:spcBef>
              <a:spcAft>
                <a:spcPts val="0"/>
              </a:spcAft>
              <a:buNone/>
            </a:pPr>
            <a:r>
              <a:t/>
            </a:r>
            <a:endParaRPr sz="1200">
              <a:solidFill>
                <a:srgbClr val="1E293B"/>
              </a:solidFill>
              <a:latin typeface="Georgia"/>
              <a:ea typeface="Georgia"/>
              <a:cs typeface="Georgia"/>
              <a:sym typeface="Georgia"/>
            </a:endParaRPr>
          </a:p>
          <a:p>
            <a:pPr indent="0" lvl="0" marL="0" rtl="0" algn="l">
              <a:spcBef>
                <a:spcPts val="0"/>
              </a:spcBef>
              <a:spcAft>
                <a:spcPts val="0"/>
              </a:spcAft>
              <a:buNone/>
            </a:pPr>
            <a:r>
              <a:t/>
            </a:r>
            <a:endParaRPr sz="1200">
              <a:solidFill>
                <a:srgbClr val="1E293B"/>
              </a:solidFill>
              <a:latin typeface="Georgia"/>
              <a:ea typeface="Georgia"/>
              <a:cs typeface="Georgia"/>
              <a:sym typeface="Georgia"/>
            </a:endParaRPr>
          </a:p>
          <a:p>
            <a:pPr indent="0" lvl="0" marL="0" rtl="0" algn="l">
              <a:spcBef>
                <a:spcPts val="0"/>
              </a:spcBef>
              <a:spcAft>
                <a:spcPts val="0"/>
              </a:spcAft>
              <a:buNone/>
            </a:pPr>
            <a:r>
              <a:t/>
            </a:r>
            <a:endParaRPr sz="1200">
              <a:solidFill>
                <a:srgbClr val="1E293B"/>
              </a:solidFill>
              <a:latin typeface="Georgia"/>
              <a:ea typeface="Georgia"/>
              <a:cs typeface="Georgia"/>
              <a:sym typeface="Georgia"/>
            </a:endParaRPr>
          </a:p>
          <a:p>
            <a:pPr indent="0" lvl="0" marL="0" rtl="0" algn="l">
              <a:spcBef>
                <a:spcPts val="0"/>
              </a:spcBef>
              <a:spcAft>
                <a:spcPts val="0"/>
              </a:spcAft>
              <a:buNone/>
            </a:pPr>
            <a:r>
              <a:t/>
            </a:r>
            <a:endParaRPr sz="1200">
              <a:solidFill>
                <a:srgbClr val="1E293B"/>
              </a:solidFill>
              <a:latin typeface="Georgia"/>
              <a:ea typeface="Georgia"/>
              <a:cs typeface="Georgia"/>
              <a:sym typeface="Georgia"/>
            </a:endParaRPr>
          </a:p>
          <a:p>
            <a:pPr indent="0" lvl="0" marL="0" rtl="0" algn="l">
              <a:spcBef>
                <a:spcPts val="0"/>
              </a:spcBef>
              <a:spcAft>
                <a:spcPts val="0"/>
              </a:spcAft>
              <a:buNone/>
            </a:pPr>
            <a:r>
              <a:t/>
            </a:r>
            <a:endParaRPr sz="1200">
              <a:solidFill>
                <a:srgbClr val="1E293B"/>
              </a:solidFill>
              <a:latin typeface="Georgia"/>
              <a:ea typeface="Georgia"/>
              <a:cs typeface="Georgia"/>
              <a:sym typeface="Georgia"/>
            </a:endParaRPr>
          </a:p>
          <a:p>
            <a:pPr indent="0" lvl="0" marL="0" rtl="0" algn="l">
              <a:spcBef>
                <a:spcPts val="0"/>
              </a:spcBef>
              <a:spcAft>
                <a:spcPts val="0"/>
              </a:spcAft>
              <a:buNone/>
            </a:pPr>
            <a:r>
              <a:t/>
            </a:r>
            <a:endParaRPr sz="1200">
              <a:solidFill>
                <a:srgbClr val="1E293B"/>
              </a:solidFill>
              <a:latin typeface="Georgia"/>
              <a:ea typeface="Georgia"/>
              <a:cs typeface="Georgia"/>
              <a:sym typeface="Georgia"/>
            </a:endParaRPr>
          </a:p>
          <a:p>
            <a:pPr indent="0" lvl="0" marL="0" rtl="0" algn="l">
              <a:spcBef>
                <a:spcPts val="0"/>
              </a:spcBef>
              <a:spcAft>
                <a:spcPts val="0"/>
              </a:spcAft>
              <a:buNone/>
            </a:pPr>
            <a:r>
              <a:t/>
            </a:r>
            <a:endParaRPr sz="1200">
              <a:solidFill>
                <a:srgbClr val="1E293B"/>
              </a:solidFill>
              <a:latin typeface="Georgia"/>
              <a:ea typeface="Georgia"/>
              <a:cs typeface="Georgia"/>
              <a:sym typeface="Georgia"/>
            </a:endParaRPr>
          </a:p>
          <a:p>
            <a:pPr indent="0" lvl="0" marL="0" rtl="0" algn="l">
              <a:spcBef>
                <a:spcPts val="0"/>
              </a:spcBef>
              <a:spcAft>
                <a:spcPts val="0"/>
              </a:spcAft>
              <a:buNone/>
            </a:pPr>
            <a:r>
              <a:t/>
            </a:r>
            <a:endParaRPr sz="1200">
              <a:solidFill>
                <a:srgbClr val="1E293B"/>
              </a:solidFill>
              <a:latin typeface="Georgia"/>
              <a:ea typeface="Georgia"/>
              <a:cs typeface="Georgia"/>
              <a:sym typeface="Georgia"/>
            </a:endParaRPr>
          </a:p>
          <a:p>
            <a:pPr indent="0" lvl="0" marL="0" rtl="0" algn="l">
              <a:spcBef>
                <a:spcPts val="0"/>
              </a:spcBef>
              <a:spcAft>
                <a:spcPts val="0"/>
              </a:spcAft>
              <a:buNone/>
            </a:pPr>
            <a:r>
              <a:t/>
            </a:r>
            <a:endParaRPr sz="1200">
              <a:solidFill>
                <a:srgbClr val="1E293B"/>
              </a:solidFill>
              <a:latin typeface="Georgia"/>
              <a:ea typeface="Georgia"/>
              <a:cs typeface="Georgia"/>
              <a:sym typeface="Georgia"/>
            </a:endParaRPr>
          </a:p>
          <a:p>
            <a:pPr indent="0" lvl="0" marL="0" rtl="0" algn="l">
              <a:spcBef>
                <a:spcPts val="0"/>
              </a:spcBef>
              <a:spcAft>
                <a:spcPts val="0"/>
              </a:spcAft>
              <a:buNone/>
            </a:pPr>
            <a:r>
              <a:t/>
            </a:r>
            <a:endParaRPr sz="1200">
              <a:solidFill>
                <a:srgbClr val="1E293B"/>
              </a:solidFill>
              <a:latin typeface="Georgia"/>
              <a:ea typeface="Georgia"/>
              <a:cs typeface="Georgia"/>
              <a:sym typeface="Georgia"/>
            </a:endParaRPr>
          </a:p>
          <a:p>
            <a:pPr indent="0" lvl="0" marL="0" rtl="0" algn="l">
              <a:spcBef>
                <a:spcPts val="0"/>
              </a:spcBef>
              <a:spcAft>
                <a:spcPts val="0"/>
              </a:spcAft>
              <a:buNone/>
            </a:pPr>
            <a:r>
              <a:t/>
            </a:r>
            <a:endParaRPr sz="1200">
              <a:solidFill>
                <a:srgbClr val="1E293B"/>
              </a:solidFill>
              <a:latin typeface="Georgia"/>
              <a:ea typeface="Georgia"/>
              <a:cs typeface="Georgia"/>
              <a:sym typeface="Georgia"/>
            </a:endParaRPr>
          </a:p>
          <a:p>
            <a:pPr indent="0" lvl="0" marL="0" rtl="0" algn="l">
              <a:spcBef>
                <a:spcPts val="0"/>
              </a:spcBef>
              <a:spcAft>
                <a:spcPts val="0"/>
              </a:spcAft>
              <a:buNone/>
            </a:pPr>
            <a:r>
              <a:t/>
            </a:r>
            <a:endParaRPr sz="1200">
              <a:solidFill>
                <a:srgbClr val="1E293B"/>
              </a:solidFill>
              <a:latin typeface="Georgia"/>
              <a:ea typeface="Georgia"/>
              <a:cs typeface="Georgia"/>
              <a:sym typeface="Georgia"/>
            </a:endParaRPr>
          </a:p>
          <a:p>
            <a:pPr indent="0" lvl="0" marL="0" rtl="0" algn="l">
              <a:spcBef>
                <a:spcPts val="0"/>
              </a:spcBef>
              <a:spcAft>
                <a:spcPts val="0"/>
              </a:spcAft>
              <a:buNone/>
            </a:pPr>
            <a:r>
              <a:t/>
            </a:r>
            <a:endParaRPr sz="1200">
              <a:solidFill>
                <a:srgbClr val="1E293B"/>
              </a:solidFill>
              <a:latin typeface="Georgia"/>
              <a:ea typeface="Georgia"/>
              <a:cs typeface="Georgia"/>
              <a:sym typeface="Georgia"/>
            </a:endParaRPr>
          </a:p>
          <a:p>
            <a:pPr indent="0" lvl="0" marL="0" rtl="0" algn="l">
              <a:spcBef>
                <a:spcPts val="0"/>
              </a:spcBef>
              <a:spcAft>
                <a:spcPts val="0"/>
              </a:spcAft>
              <a:buNone/>
            </a:pPr>
            <a:r>
              <a:t/>
            </a:r>
            <a:endParaRPr sz="1200">
              <a:solidFill>
                <a:srgbClr val="1E293B"/>
              </a:solidFill>
              <a:latin typeface="Georgia"/>
              <a:ea typeface="Georgia"/>
              <a:cs typeface="Georgia"/>
              <a:sym typeface="Georgia"/>
            </a:endParaRPr>
          </a:p>
          <a:p>
            <a:pPr indent="0" lvl="0" marL="457200" rtl="0" algn="l">
              <a:spcBef>
                <a:spcPts val="0"/>
              </a:spcBef>
              <a:spcAft>
                <a:spcPts val="0"/>
              </a:spcAft>
              <a:buNone/>
            </a:pPr>
            <a:r>
              <a:t/>
            </a:r>
            <a:endParaRPr sz="1900">
              <a:solidFill>
                <a:srgbClr val="1E293B"/>
              </a:solidFill>
              <a:latin typeface="Georgia"/>
              <a:ea typeface="Georgia"/>
              <a:cs typeface="Georgia"/>
              <a:sym typeface="Georgia"/>
            </a:endParaRPr>
          </a:p>
          <a:p>
            <a:pPr indent="-349250" lvl="0" marL="457200" rtl="0" algn="l">
              <a:spcBef>
                <a:spcPts val="0"/>
              </a:spcBef>
              <a:spcAft>
                <a:spcPts val="0"/>
              </a:spcAft>
              <a:buClr>
                <a:srgbClr val="1E293B"/>
              </a:buClr>
              <a:buSzPts val="1900"/>
              <a:buFont typeface="Georgia"/>
              <a:buChar char="●"/>
            </a:pPr>
            <a:r>
              <a:rPr lang="en-US" sz="1900">
                <a:solidFill>
                  <a:srgbClr val="1E293B"/>
                </a:solidFill>
                <a:latin typeface="Georgia"/>
                <a:ea typeface="Georgia"/>
                <a:cs typeface="Georgia"/>
                <a:sym typeface="Georgia"/>
              </a:rPr>
              <a:t>Teen pregnancies and health risks can be addressed through health and education measures that are less restrictive. </a:t>
            </a:r>
            <a:endParaRPr sz="1900">
              <a:solidFill>
                <a:srgbClr val="1E293B"/>
              </a:solidFill>
              <a:latin typeface="Georgia"/>
              <a:ea typeface="Georgia"/>
              <a:cs typeface="Georgia"/>
              <a:sym typeface="Georgia"/>
            </a:endParaRPr>
          </a:p>
          <a:p>
            <a:pPr indent="0" lvl="0" marL="457200" rtl="0" algn="l">
              <a:spcBef>
                <a:spcPts val="0"/>
              </a:spcBef>
              <a:spcAft>
                <a:spcPts val="0"/>
              </a:spcAft>
              <a:buNone/>
            </a:pPr>
            <a:r>
              <a:t/>
            </a:r>
            <a:endParaRPr sz="1900">
              <a:solidFill>
                <a:srgbClr val="1E293B"/>
              </a:solidFill>
              <a:latin typeface="Georgia"/>
              <a:ea typeface="Georgia"/>
              <a:cs typeface="Georgia"/>
              <a:sym typeface="Georgia"/>
            </a:endParaRPr>
          </a:p>
          <a:p>
            <a:pPr indent="0" lvl="0" marL="457200" rtl="0" algn="l">
              <a:spcBef>
                <a:spcPts val="0"/>
              </a:spcBef>
              <a:spcAft>
                <a:spcPts val="0"/>
              </a:spcAft>
              <a:buNone/>
            </a:pPr>
            <a:r>
              <a:t/>
            </a:r>
            <a:endParaRPr sz="1900">
              <a:solidFill>
                <a:srgbClr val="1E293B"/>
              </a:solidFill>
              <a:latin typeface="Georgia"/>
              <a:ea typeface="Georgia"/>
              <a:cs typeface="Georgia"/>
              <a:sym typeface="Georgia"/>
            </a:endParaRPr>
          </a:p>
        </p:txBody>
      </p:sp>
      <p:pic>
        <p:nvPicPr>
          <p:cNvPr id="212" name="Google Shape;212;p21"/>
          <p:cNvPicPr preferRelativeResize="0"/>
          <p:nvPr/>
        </p:nvPicPr>
        <p:blipFill>
          <a:blip r:embed="rId3">
            <a:alphaModFix/>
          </a:blip>
          <a:stretch>
            <a:fillRect/>
          </a:stretch>
        </p:blipFill>
        <p:spPr>
          <a:xfrm>
            <a:off x="395125" y="1495425"/>
            <a:ext cx="6786601" cy="2923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2"/>
          <p:cNvSpPr txBox="1"/>
          <p:nvPr>
            <p:ph type="title"/>
          </p:nvPr>
        </p:nvSpPr>
        <p:spPr>
          <a:xfrm>
            <a:off x="457200" y="274650"/>
            <a:ext cx="112404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b="1" lang="en-US">
                <a:latin typeface="Garamond"/>
                <a:ea typeface="Garamond"/>
                <a:cs typeface="Garamond"/>
                <a:sym typeface="Garamond"/>
              </a:rPr>
              <a:t>Why Romeo-Juliet Clauses are not the answer</a:t>
            </a:r>
            <a:endParaRPr b="1">
              <a:latin typeface="Garamond"/>
              <a:ea typeface="Garamond"/>
              <a:cs typeface="Garamond"/>
              <a:sym typeface="Garamond"/>
            </a:endParaRPr>
          </a:p>
        </p:txBody>
      </p:sp>
      <p:sp>
        <p:nvSpPr>
          <p:cNvPr id="218" name="Google Shape;218;p22"/>
          <p:cNvSpPr txBox="1"/>
          <p:nvPr>
            <p:ph idx="1" type="body"/>
          </p:nvPr>
        </p:nvSpPr>
        <p:spPr>
          <a:xfrm>
            <a:off x="457200" y="1600200"/>
            <a:ext cx="11406000" cy="4526100"/>
          </a:xfrm>
          <a:prstGeom prst="rect">
            <a:avLst/>
          </a:prstGeom>
        </p:spPr>
        <p:txBody>
          <a:bodyPr anchorCtr="0" anchor="t" bIns="45700" lIns="91425" spcFirstLastPara="1" rIns="91425" wrap="square" tIns="45700">
            <a:noAutofit/>
          </a:bodyPr>
          <a:lstStyle/>
          <a:p>
            <a:pPr indent="-353378" lvl="0" marL="457200" rtl="0" algn="l">
              <a:lnSpc>
                <a:spcPct val="90000"/>
              </a:lnSpc>
              <a:spcBef>
                <a:spcPts val="360"/>
              </a:spcBef>
              <a:spcAft>
                <a:spcPts val="0"/>
              </a:spcAft>
              <a:buSzPts val="1965"/>
              <a:buFont typeface="Garamond"/>
              <a:buAutoNum type="arabicPeriod"/>
            </a:pPr>
            <a:r>
              <a:rPr lang="en-US" sz="3260">
                <a:latin typeface="Garamond"/>
                <a:ea typeface="Garamond"/>
                <a:cs typeface="Garamond"/>
                <a:sym typeface="Garamond"/>
              </a:rPr>
              <a:t>Investigation and trial still follow and adolescents are not spared humiliation and trauma of criminal processes.</a:t>
            </a:r>
            <a:endParaRPr sz="3260">
              <a:latin typeface="Garamond"/>
              <a:ea typeface="Garamond"/>
              <a:cs typeface="Garamond"/>
              <a:sym typeface="Garamond"/>
            </a:endParaRPr>
          </a:p>
          <a:p>
            <a:pPr indent="-353378" lvl="0" marL="457200" rtl="0" algn="l">
              <a:lnSpc>
                <a:spcPct val="90000"/>
              </a:lnSpc>
              <a:spcBef>
                <a:spcPts val="0"/>
              </a:spcBef>
              <a:spcAft>
                <a:spcPts val="0"/>
              </a:spcAft>
              <a:buSzPts val="1965"/>
              <a:buFont typeface="Garamond"/>
              <a:buAutoNum type="arabicPeriod"/>
            </a:pPr>
            <a:r>
              <a:rPr lang="en-US" sz="3260">
                <a:latin typeface="Garamond"/>
                <a:ea typeface="Garamond"/>
                <a:cs typeface="Garamond"/>
                <a:sym typeface="Garamond"/>
              </a:rPr>
              <a:t>Cases will </a:t>
            </a:r>
            <a:r>
              <a:rPr lang="en-US" sz="3260">
                <a:latin typeface="Garamond"/>
                <a:ea typeface="Garamond"/>
                <a:cs typeface="Garamond"/>
                <a:sym typeface="Garamond"/>
              </a:rPr>
              <a:t>drag on </a:t>
            </a:r>
            <a:r>
              <a:rPr lang="en-US" sz="3260">
                <a:latin typeface="Garamond"/>
                <a:ea typeface="Garamond"/>
                <a:cs typeface="Garamond"/>
                <a:sym typeface="Garamond"/>
              </a:rPr>
              <a:t>until courts or JJBs confirm the age gap and consent.</a:t>
            </a:r>
            <a:endParaRPr sz="3260">
              <a:latin typeface="Garamond"/>
              <a:ea typeface="Garamond"/>
              <a:cs typeface="Garamond"/>
              <a:sym typeface="Garamond"/>
            </a:endParaRPr>
          </a:p>
          <a:p>
            <a:pPr indent="-353378" lvl="0" marL="457200" rtl="0" algn="l">
              <a:lnSpc>
                <a:spcPct val="90000"/>
              </a:lnSpc>
              <a:spcBef>
                <a:spcPts val="0"/>
              </a:spcBef>
              <a:spcAft>
                <a:spcPts val="0"/>
              </a:spcAft>
              <a:buSzPts val="1965"/>
              <a:buFont typeface="Garamond"/>
              <a:buAutoNum type="arabicPeriod"/>
            </a:pPr>
            <a:r>
              <a:rPr lang="en-US" sz="3260">
                <a:latin typeface="Garamond"/>
                <a:ea typeface="Garamond"/>
                <a:cs typeface="Garamond"/>
                <a:sym typeface="Garamond"/>
              </a:rPr>
              <a:t>Proving age is hard — longer trials, longer detention for both.</a:t>
            </a:r>
            <a:endParaRPr sz="3260">
              <a:latin typeface="Garamond"/>
              <a:ea typeface="Garamond"/>
              <a:cs typeface="Garamond"/>
              <a:sym typeface="Garamond"/>
            </a:endParaRPr>
          </a:p>
          <a:p>
            <a:pPr indent="-353378" lvl="0" marL="457200" rtl="0" algn="l">
              <a:lnSpc>
                <a:spcPct val="90000"/>
              </a:lnSpc>
              <a:spcBef>
                <a:spcPts val="0"/>
              </a:spcBef>
              <a:spcAft>
                <a:spcPts val="0"/>
              </a:spcAft>
              <a:buSzPts val="1965"/>
              <a:buFont typeface="Garamond"/>
              <a:buAutoNum type="arabicPeriod"/>
            </a:pPr>
            <a:r>
              <a:rPr lang="en-US" sz="3260">
                <a:latin typeface="Garamond"/>
                <a:ea typeface="Garamond"/>
                <a:cs typeface="Garamond"/>
                <a:sym typeface="Garamond"/>
              </a:rPr>
              <a:t>Age gap is only one factor; many factors can vitiate consent.</a:t>
            </a:r>
            <a:endParaRPr sz="3260">
              <a:latin typeface="Garamond"/>
              <a:ea typeface="Garamond"/>
              <a:cs typeface="Garamond"/>
              <a:sym typeface="Garamond"/>
            </a:endParaRPr>
          </a:p>
          <a:p>
            <a:pPr indent="-353378" lvl="0" marL="457200" rtl="0" algn="l">
              <a:lnSpc>
                <a:spcPct val="90000"/>
              </a:lnSpc>
              <a:spcBef>
                <a:spcPts val="0"/>
              </a:spcBef>
              <a:spcAft>
                <a:spcPts val="0"/>
              </a:spcAft>
              <a:buSzPts val="1965"/>
              <a:buFont typeface="Garamond"/>
              <a:buAutoNum type="arabicPeriod"/>
            </a:pPr>
            <a:r>
              <a:rPr lang="en-US" sz="3260">
                <a:latin typeface="Garamond"/>
                <a:ea typeface="Garamond"/>
                <a:cs typeface="Garamond"/>
                <a:sym typeface="Garamond"/>
              </a:rPr>
              <a:t>"Romeo and Juliet" laws allow a 1–5 year gap, but this is where the age of consent is already 14–16, far below India's.</a:t>
            </a:r>
            <a:endParaRPr sz="3260">
              <a:latin typeface="Garamond"/>
              <a:ea typeface="Garamond"/>
              <a:cs typeface="Garamond"/>
              <a:sym typeface="Garamond"/>
            </a:endParaRPr>
          </a:p>
          <a:p>
            <a:pPr indent="0" lvl="0" marL="457200" rtl="0" algn="l">
              <a:lnSpc>
                <a:spcPct val="90000"/>
              </a:lnSpc>
              <a:spcBef>
                <a:spcPts val="360"/>
              </a:spcBef>
              <a:spcAft>
                <a:spcPts val="0"/>
              </a:spcAft>
              <a:buSzPts val="1018"/>
              <a:buNone/>
            </a:pPr>
            <a:r>
              <a:t/>
            </a:r>
            <a:endParaRPr sz="3260">
              <a:latin typeface="Garamond"/>
              <a:ea typeface="Garamond"/>
              <a:cs typeface="Garamond"/>
              <a:sym typeface="Garamo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4F8"/>
        </a:solidFill>
      </p:bgPr>
    </p:bg>
    <p:spTree>
      <p:nvGrpSpPr>
        <p:cNvPr id="222" name="Shape 222"/>
        <p:cNvGrpSpPr/>
        <p:nvPr/>
      </p:nvGrpSpPr>
      <p:grpSpPr>
        <a:xfrm>
          <a:off x="0" y="0"/>
          <a:ext cx="0" cy="0"/>
          <a:chOff x="0" y="0"/>
          <a:chExt cx="0" cy="0"/>
        </a:xfrm>
      </p:grpSpPr>
      <p:sp>
        <p:nvSpPr>
          <p:cNvPr id="223" name="Google Shape;223;p23"/>
          <p:cNvSpPr txBox="1"/>
          <p:nvPr/>
        </p:nvSpPr>
        <p:spPr>
          <a:xfrm>
            <a:off x="385775" y="41700"/>
            <a:ext cx="117123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a:p>
        </p:txBody>
      </p:sp>
      <p:grpSp>
        <p:nvGrpSpPr>
          <p:cNvPr id="224" name="Google Shape;224;p23"/>
          <p:cNvGrpSpPr/>
          <p:nvPr/>
        </p:nvGrpSpPr>
        <p:grpSpPr>
          <a:xfrm>
            <a:off x="309438" y="14576"/>
            <a:ext cx="11711976" cy="6862924"/>
            <a:chOff x="360750" y="1109119"/>
            <a:chExt cx="7016100" cy="6862924"/>
          </a:xfrm>
        </p:grpSpPr>
        <p:sp>
          <p:nvSpPr>
            <p:cNvPr id="225" name="Google Shape;225;p23"/>
            <p:cNvSpPr/>
            <p:nvPr/>
          </p:nvSpPr>
          <p:spPr>
            <a:xfrm>
              <a:off x="360750" y="1109119"/>
              <a:ext cx="7016100" cy="6752100"/>
            </a:xfrm>
            <a:prstGeom prst="rect">
              <a:avLst/>
            </a:prstGeom>
            <a:solidFill>
              <a:srgbClr val="FFFFFF"/>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6" name="Google Shape;226;p23"/>
            <p:cNvSpPr/>
            <p:nvPr/>
          </p:nvSpPr>
          <p:spPr>
            <a:xfrm>
              <a:off x="360900" y="1194643"/>
              <a:ext cx="6776400" cy="54900"/>
            </a:xfrm>
            <a:prstGeom prst="rect">
              <a:avLst/>
            </a:prstGeom>
            <a:solidFill>
              <a:srgbClr val="00899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7" name="Google Shape;227;p23"/>
            <p:cNvSpPr txBox="1"/>
            <p:nvPr/>
          </p:nvSpPr>
          <p:spPr>
            <a:xfrm>
              <a:off x="731524" y="1315044"/>
              <a:ext cx="5837100" cy="507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700">
                  <a:solidFill>
                    <a:srgbClr val="00899B"/>
                  </a:solidFill>
                  <a:latin typeface="Georgia"/>
                  <a:ea typeface="Georgia"/>
                  <a:cs typeface="Georgia"/>
                  <a:sym typeface="Georgia"/>
                </a:rPr>
                <a:t>What is proposed?</a:t>
              </a:r>
              <a:endParaRPr sz="2400"/>
            </a:p>
          </p:txBody>
        </p:sp>
        <p:sp>
          <p:nvSpPr>
            <p:cNvPr id="228" name="Google Shape;228;p23"/>
            <p:cNvSpPr txBox="1"/>
            <p:nvPr/>
          </p:nvSpPr>
          <p:spPr>
            <a:xfrm>
              <a:off x="552979" y="1822943"/>
              <a:ext cx="6776400" cy="6149100"/>
            </a:xfrm>
            <a:prstGeom prst="rect">
              <a:avLst/>
            </a:prstGeom>
            <a:noFill/>
            <a:ln>
              <a:noFill/>
            </a:ln>
          </p:spPr>
          <p:txBody>
            <a:bodyPr anchorCtr="0" anchor="t" bIns="45700" lIns="91425" spcFirstLastPara="1" rIns="91425" wrap="square" tIns="45700">
              <a:spAutoFit/>
            </a:bodyPr>
            <a:lstStyle/>
            <a:p>
              <a:pPr indent="-355600" lvl="0" marL="4572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Those under 18 years (of all genders) </a:t>
              </a:r>
              <a:r>
                <a:rPr lang="en-US" sz="2000">
                  <a:solidFill>
                    <a:srgbClr val="1E293B"/>
                  </a:solidFill>
                  <a:highlight>
                    <a:srgbClr val="FFE599"/>
                  </a:highlight>
                  <a:latin typeface="Georgia"/>
                  <a:ea typeface="Georgia"/>
                  <a:cs typeface="Georgia"/>
                  <a:sym typeface="Georgia"/>
                </a:rPr>
                <a:t>should continue to be protected under the POCSO Act </a:t>
              </a:r>
              <a:r>
                <a:rPr lang="en-US" sz="2000">
                  <a:solidFill>
                    <a:srgbClr val="1E293B"/>
                  </a:solidFill>
                  <a:latin typeface="Georgia"/>
                  <a:ea typeface="Georgia"/>
                  <a:cs typeface="Georgia"/>
                  <a:sym typeface="Georgia"/>
                </a:rPr>
                <a:t>when they are victims of non-consensual sexual acts.</a:t>
              </a:r>
              <a:endParaRPr sz="2000">
                <a:solidFill>
                  <a:srgbClr val="1E293B"/>
                </a:solidFill>
                <a:latin typeface="Georgia"/>
                <a:ea typeface="Georgia"/>
                <a:cs typeface="Georgia"/>
                <a:sym typeface="Georgia"/>
              </a:endParaRPr>
            </a:p>
            <a:p>
              <a:pPr indent="-355600" lvl="1" marL="9144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Compensation</a:t>
              </a:r>
              <a:endParaRPr sz="2000">
                <a:solidFill>
                  <a:srgbClr val="1E293B"/>
                </a:solidFill>
                <a:latin typeface="Georgia"/>
                <a:ea typeface="Georgia"/>
                <a:cs typeface="Georgia"/>
                <a:sym typeface="Georgia"/>
              </a:endParaRPr>
            </a:p>
            <a:p>
              <a:pPr indent="-355600" lvl="1" marL="9144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Child-friendly proceedings</a:t>
              </a:r>
              <a:endParaRPr sz="2000">
                <a:solidFill>
                  <a:srgbClr val="1E293B"/>
                </a:solidFill>
                <a:latin typeface="Georgia"/>
                <a:ea typeface="Georgia"/>
                <a:cs typeface="Georgia"/>
                <a:sym typeface="Georgia"/>
              </a:endParaRPr>
            </a:p>
            <a:p>
              <a:pPr indent="-355600" lvl="1" marL="9144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Special Courts</a:t>
              </a:r>
              <a:endParaRPr sz="2000">
                <a:solidFill>
                  <a:srgbClr val="1E293B"/>
                </a:solidFill>
                <a:latin typeface="Georgia"/>
                <a:ea typeface="Georgia"/>
                <a:cs typeface="Georgia"/>
                <a:sym typeface="Georgia"/>
              </a:endParaRPr>
            </a:p>
            <a:p>
              <a:pPr indent="0" lvl="0" marL="914400" rtl="0" algn="l">
                <a:spcBef>
                  <a:spcPts val="0"/>
                </a:spcBef>
                <a:spcAft>
                  <a:spcPts val="0"/>
                </a:spcAft>
                <a:buNone/>
              </a:pPr>
              <a:r>
                <a:t/>
              </a:r>
              <a:endParaRPr sz="2000">
                <a:solidFill>
                  <a:srgbClr val="1E293B"/>
                </a:solidFill>
                <a:latin typeface="Georgia"/>
                <a:ea typeface="Georgia"/>
                <a:cs typeface="Georgia"/>
                <a:sym typeface="Georgia"/>
              </a:endParaRPr>
            </a:p>
            <a:p>
              <a:pPr indent="-355600" lvl="0" marL="4572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Exceptional circumstances where consent of those above 16 will be </a:t>
              </a:r>
              <a:r>
                <a:rPr lang="en-US" sz="2000">
                  <a:solidFill>
                    <a:srgbClr val="1E293B"/>
                  </a:solidFill>
                  <a:latin typeface="Georgia"/>
                  <a:ea typeface="Georgia"/>
                  <a:cs typeface="Georgia"/>
                  <a:sym typeface="Georgia"/>
                </a:rPr>
                <a:t>vitiated</a:t>
              </a:r>
              <a:r>
                <a:rPr lang="en-US" sz="2000">
                  <a:solidFill>
                    <a:srgbClr val="1E293B"/>
                  </a:solidFill>
                  <a:latin typeface="Georgia"/>
                  <a:ea typeface="Georgia"/>
                  <a:cs typeface="Georgia"/>
                  <a:sym typeface="Georgia"/>
                </a:rPr>
                <a:t> - grounds under Section 63, BNS and:</a:t>
              </a:r>
              <a:endParaRPr sz="2000">
                <a:solidFill>
                  <a:srgbClr val="1E293B"/>
                </a:solidFill>
                <a:latin typeface="Georgia"/>
                <a:ea typeface="Georgia"/>
                <a:cs typeface="Georgia"/>
                <a:sym typeface="Georgia"/>
              </a:endParaRPr>
            </a:p>
            <a:p>
              <a:pPr indent="-355600" lvl="1" marL="9144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Sex with an adult in a position of trust</a:t>
              </a:r>
              <a:r>
                <a:rPr lang="en-US" sz="2000">
                  <a:solidFill>
                    <a:srgbClr val="1E293B"/>
                  </a:solidFill>
                  <a:latin typeface="Georgia"/>
                  <a:ea typeface="Georgia"/>
                  <a:cs typeface="Georgia"/>
                  <a:sym typeface="Georgia"/>
                </a:rPr>
                <a:t> or</a:t>
              </a:r>
              <a:r>
                <a:rPr lang="en-US" sz="2000">
                  <a:solidFill>
                    <a:srgbClr val="1E293B"/>
                  </a:solidFill>
                  <a:latin typeface="Georgia"/>
                  <a:ea typeface="Georgia"/>
                  <a:cs typeface="Georgia"/>
                  <a:sym typeface="Georgia"/>
                </a:rPr>
                <a:t> authority </a:t>
              </a:r>
              <a:endParaRPr sz="2000">
                <a:solidFill>
                  <a:srgbClr val="1E293B"/>
                </a:solidFill>
                <a:latin typeface="Georgia"/>
                <a:ea typeface="Georgia"/>
                <a:cs typeface="Georgia"/>
                <a:sym typeface="Georgia"/>
              </a:endParaRPr>
            </a:p>
            <a:p>
              <a:pPr indent="-349250" lvl="1" marL="914400" rtl="0" algn="l">
                <a:spcBef>
                  <a:spcPts val="0"/>
                </a:spcBef>
                <a:spcAft>
                  <a:spcPts val="0"/>
                </a:spcAft>
                <a:buClr>
                  <a:srgbClr val="1E293B"/>
                </a:buClr>
                <a:buSzPts val="1900"/>
                <a:buFont typeface="Georgia"/>
                <a:buChar char="○"/>
              </a:pPr>
              <a:r>
                <a:rPr lang="en-US" sz="2000">
                  <a:solidFill>
                    <a:srgbClr val="1E293B"/>
                  </a:solidFill>
                  <a:latin typeface="Georgia"/>
                  <a:ea typeface="Georgia"/>
                  <a:cs typeface="Georgia"/>
                  <a:sym typeface="Georgia"/>
                </a:rPr>
                <a:t>Sex in the context of hiring, employing or using the child for sexual exploitation or child abuse material                          </a:t>
              </a:r>
              <a:r>
                <a:rPr lang="en-US" sz="1500"/>
                <a:t>                                 </a:t>
              </a:r>
              <a:r>
                <a:rPr lang="en-US" sz="2000">
                  <a:solidFill>
                    <a:srgbClr val="1E293B"/>
                  </a:solidFill>
                  <a:latin typeface="Georgia"/>
                  <a:ea typeface="Georgia"/>
                  <a:cs typeface="Georgia"/>
                  <a:sym typeface="Georgia"/>
                </a:rPr>
                <a:t> </a:t>
              </a:r>
              <a:endParaRPr sz="2000">
                <a:solidFill>
                  <a:srgbClr val="1E293B"/>
                </a:solidFill>
                <a:latin typeface="Georgia"/>
                <a:ea typeface="Georgia"/>
                <a:cs typeface="Georgia"/>
                <a:sym typeface="Georgia"/>
              </a:endParaRPr>
            </a:p>
            <a:p>
              <a:pPr indent="0" lvl="0" marL="914400" rtl="0" algn="l">
                <a:spcBef>
                  <a:spcPts val="0"/>
                </a:spcBef>
                <a:spcAft>
                  <a:spcPts val="0"/>
                </a:spcAft>
                <a:buNone/>
              </a:pPr>
              <a:r>
                <a:t/>
              </a:r>
              <a:endParaRPr sz="2000">
                <a:solidFill>
                  <a:srgbClr val="1E293B"/>
                </a:solidFill>
                <a:latin typeface="Georgia"/>
                <a:ea typeface="Georgia"/>
                <a:cs typeface="Georgia"/>
                <a:sym typeface="Georgia"/>
              </a:endParaRPr>
            </a:p>
            <a:p>
              <a:pPr indent="-355600" lvl="0" marL="4572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Presumption as to absence of consent in cases of aggravated rape under Section 120 BSA will apply. </a:t>
              </a:r>
              <a:endParaRPr sz="2000">
                <a:solidFill>
                  <a:srgbClr val="1E293B"/>
                </a:solidFill>
                <a:latin typeface="Georgia"/>
                <a:ea typeface="Georgia"/>
                <a:cs typeface="Georgia"/>
                <a:sym typeface="Georgia"/>
              </a:endParaRPr>
            </a:p>
            <a:p>
              <a:pPr indent="0" lvl="0" marL="457200" rtl="0" algn="l">
                <a:spcBef>
                  <a:spcPts val="0"/>
                </a:spcBef>
                <a:spcAft>
                  <a:spcPts val="0"/>
                </a:spcAft>
                <a:buNone/>
              </a:pPr>
              <a:r>
                <a:t/>
              </a:r>
              <a:endParaRPr sz="2000">
                <a:solidFill>
                  <a:srgbClr val="1E293B"/>
                </a:solidFill>
                <a:latin typeface="Georgia"/>
                <a:ea typeface="Georgia"/>
                <a:cs typeface="Georgia"/>
                <a:sym typeface="Georgia"/>
              </a:endParaRPr>
            </a:p>
            <a:p>
              <a:pPr indent="-355600" lvl="0" marL="4572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Emphasis on Supportive Measures</a:t>
              </a:r>
              <a:endParaRPr sz="2000">
                <a:solidFill>
                  <a:srgbClr val="1E293B"/>
                </a:solidFill>
                <a:latin typeface="Georgia"/>
                <a:ea typeface="Georgia"/>
                <a:cs typeface="Georgia"/>
                <a:sym typeface="Georgia"/>
              </a:endParaRPr>
            </a:p>
            <a:p>
              <a:pPr indent="-355600" lvl="1" marL="9144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Comprehensive</a:t>
              </a:r>
              <a:r>
                <a:rPr lang="en-US" sz="2000">
                  <a:solidFill>
                    <a:srgbClr val="1E293B"/>
                  </a:solidFill>
                  <a:latin typeface="Georgia"/>
                  <a:ea typeface="Georgia"/>
                  <a:cs typeface="Georgia"/>
                  <a:sym typeface="Georgia"/>
                </a:rPr>
                <a:t> Sexuality Education</a:t>
              </a:r>
              <a:endParaRPr sz="2000">
                <a:solidFill>
                  <a:srgbClr val="1E293B"/>
                </a:solidFill>
                <a:latin typeface="Georgia"/>
                <a:ea typeface="Georgia"/>
                <a:cs typeface="Georgia"/>
                <a:sym typeface="Georgia"/>
              </a:endParaRPr>
            </a:p>
            <a:p>
              <a:pPr indent="-355600" lvl="1" marL="9144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Strengthening child protection systems</a:t>
              </a:r>
              <a:endParaRPr sz="2000">
                <a:solidFill>
                  <a:srgbClr val="1E293B"/>
                </a:solidFill>
                <a:latin typeface="Georgia"/>
                <a:ea typeface="Georgia"/>
                <a:cs typeface="Georgia"/>
                <a:sym typeface="Georgia"/>
              </a:endParaRPr>
            </a:p>
            <a:p>
              <a:pPr indent="-355600" lvl="1" marL="914400" rtl="0" algn="l">
                <a:spcBef>
                  <a:spcPts val="0"/>
                </a:spcBef>
                <a:spcAft>
                  <a:spcPts val="0"/>
                </a:spcAft>
                <a:buClr>
                  <a:srgbClr val="1E293B"/>
                </a:buClr>
                <a:buSzPts val="2000"/>
                <a:buFont typeface="Georgia"/>
                <a:buChar char="○"/>
              </a:pPr>
              <a:r>
                <a:rPr lang="en-US" sz="2000">
                  <a:solidFill>
                    <a:srgbClr val="1E293B"/>
                  </a:solidFill>
                  <a:latin typeface="Georgia"/>
                  <a:ea typeface="Georgia"/>
                  <a:cs typeface="Georgia"/>
                  <a:sym typeface="Georgia"/>
                </a:rPr>
                <a:t>Barrier free access to SRHR</a:t>
              </a:r>
              <a:endParaRPr sz="2000">
                <a:solidFill>
                  <a:srgbClr val="1E293B"/>
                </a:solidFill>
                <a:latin typeface="Georgia"/>
                <a:ea typeface="Georgia"/>
                <a:cs typeface="Georgia"/>
                <a:sym typeface="Georgia"/>
              </a:endParaRPr>
            </a:p>
            <a:p>
              <a:pPr indent="0" lvl="0" marL="0" marR="0" rtl="0" algn="l">
                <a:spcBef>
                  <a:spcPts val="0"/>
                </a:spcBef>
                <a:spcAft>
                  <a:spcPts val="0"/>
                </a:spcAft>
                <a:buNone/>
              </a:pPr>
              <a:r>
                <a:t/>
              </a:r>
              <a:endParaRPr sz="1350">
                <a:solidFill>
                  <a:srgbClr val="1E293B"/>
                </a:solidFill>
                <a:latin typeface="Georgia"/>
                <a:ea typeface="Georgia"/>
                <a:cs typeface="Georgia"/>
                <a:sym typeface="Georgia"/>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